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0"/>
  </p:notesMasterIdLst>
  <p:sldIdLst>
    <p:sldId id="260" r:id="rId2"/>
    <p:sldId id="264" r:id="rId3"/>
    <p:sldId id="300" r:id="rId4"/>
    <p:sldId id="299" r:id="rId5"/>
    <p:sldId id="262" r:id="rId6"/>
    <p:sldId id="263" r:id="rId7"/>
    <p:sldId id="272" r:id="rId8"/>
    <p:sldId id="273" r:id="rId9"/>
    <p:sldId id="274" r:id="rId10"/>
    <p:sldId id="277" r:id="rId11"/>
    <p:sldId id="271" r:id="rId12"/>
    <p:sldId id="275" r:id="rId13"/>
    <p:sldId id="276" r:id="rId14"/>
    <p:sldId id="278" r:id="rId15"/>
    <p:sldId id="279" r:id="rId16"/>
    <p:sldId id="280" r:id="rId17"/>
    <p:sldId id="294" r:id="rId18"/>
    <p:sldId id="265" r:id="rId19"/>
    <p:sldId id="266" r:id="rId20"/>
    <p:sldId id="306" r:id="rId21"/>
    <p:sldId id="283" r:id="rId22"/>
    <p:sldId id="286" r:id="rId23"/>
    <p:sldId id="288" r:id="rId24"/>
    <p:sldId id="289" r:id="rId25"/>
    <p:sldId id="285" r:id="rId26"/>
    <p:sldId id="287" r:id="rId27"/>
    <p:sldId id="290" r:id="rId28"/>
    <p:sldId id="291" r:id="rId29"/>
    <p:sldId id="281" r:id="rId30"/>
    <p:sldId id="295" r:id="rId31"/>
    <p:sldId id="284" r:id="rId32"/>
    <p:sldId id="301" r:id="rId33"/>
    <p:sldId id="296" r:id="rId34"/>
    <p:sldId id="304" r:id="rId35"/>
    <p:sldId id="303" r:id="rId36"/>
    <p:sldId id="298" r:id="rId37"/>
    <p:sldId id="302" r:id="rId38"/>
    <p:sldId id="29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8D8D"/>
    <a:srgbClr val="A1A1A1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90"/>
  </p:normalViewPr>
  <p:slideViewPr>
    <p:cSldViewPr snapToGrid="0" snapToObjects="1">
      <p:cViewPr varScale="1">
        <p:scale>
          <a:sx n="92" d="100"/>
          <a:sy n="92" d="100"/>
        </p:scale>
        <p:origin x="7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A27654-D434-4145-B900-A85A6728E0F9}" type="datetimeFigureOut">
              <a:rPr lang="en-GB" smtClean="0"/>
              <a:t>05/12/2018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064A8A-6701-2A46-92BF-96AAEF73AB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814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N_background</a:t>
            </a:r>
            <a:r>
              <a:rPr lang="en-GB" dirty="0"/>
              <a:t> for Z boson is sum of MC background events</a:t>
            </a:r>
          </a:p>
          <a:p>
            <a:r>
              <a:rPr lang="en-GB" dirty="0"/>
              <a:t>As QCD background is assumed to be zero</a:t>
            </a:r>
          </a:p>
          <a:p>
            <a:r>
              <a:rPr lang="en-GB" dirty="0"/>
              <a:t>QCD background in W boson events is not negligible</a:t>
            </a:r>
          </a:p>
          <a:p>
            <a:r>
              <a:rPr lang="en-GB" dirty="0"/>
              <a:t>But MC processes cannot be simulated due to large QCD cross section</a:t>
            </a:r>
          </a:p>
          <a:p>
            <a:r>
              <a:rPr lang="en-GB" dirty="0"/>
              <a:t>Therefore data-driven methods are used</a:t>
            </a:r>
          </a:p>
          <a:p>
            <a:r>
              <a:rPr lang="en-GB" dirty="0"/>
              <a:t>These are the ABCD method, and the fit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064A8A-6701-2A46-92BF-96AAEF73ABD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983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FB94B-7A0C-5A40-A813-D84ACB3AC9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BD7D19-09D4-4A4E-81BD-D885E5C15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9360F-C80A-AA4F-99DD-2E2E67736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B23B6-48D4-F44B-B129-CF3A8DD711BA}" type="datetime1">
              <a:rPr lang="en-GB" smtClean="0"/>
              <a:t>05/12/2018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4568D-BEC8-A046-83C3-13E1E227C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C6FC0-95B4-DF41-9766-F084E99B3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3CF6-D018-A545-89AF-B1F7BDD1F0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9421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AA74D-5942-A148-A491-2C2E7CB3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05EC93-36CB-C045-B0A7-6A2ED60568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6868B-C8A0-9640-88C9-BBFA980A5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24D83-6C33-E34B-B630-B6022C065F67}" type="datetime1">
              <a:rPr lang="en-GB" smtClean="0"/>
              <a:t>05/12/2018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5E431-55F0-0940-B9B9-74192B138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BE655-205D-854A-91FB-5CC6067DE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3CF6-D018-A545-89AF-B1F7BDD1F0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587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3AC11A-E229-D042-B7F0-DB3652FD79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F901CC-97C1-0248-92BA-31064C1A81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B0160-9AC4-634B-9AA8-7B7FC5073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087F8-1532-E848-9585-11835AF6911D}" type="datetime1">
              <a:rPr lang="en-GB" smtClean="0"/>
              <a:t>05/12/2018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48051-BD83-C446-9068-814A5ED72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39A0E-35DD-2C43-99E1-39950BEAA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3CF6-D018-A545-89AF-B1F7BDD1F0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0895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9EC1-4649-304A-8F46-36AECF75C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D01BE-5BFC-8843-91EC-6A6ECA2D2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EA364-37AE-D843-8C21-A27E88743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7A68C-8243-C54A-861F-D5150AB23538}" type="datetime1">
              <a:rPr lang="en-GB" smtClean="0"/>
              <a:t>05/12/2018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6D10C-16DA-4847-8FFA-9517E9882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69962-E744-E34B-BCDC-DC0435BCD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3CF6-D018-A545-89AF-B1F7BDD1F0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0329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F5978-DA17-5A4D-AF65-A500D1CCB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124DD-E41C-BD4A-833A-951868FF2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C7247-0EE2-624A-A962-4EFE6F7DB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2239A-88F4-6F4D-9BAE-076C100717D8}" type="datetime1">
              <a:rPr lang="en-GB" smtClean="0"/>
              <a:t>05/12/2018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63C43-FBF2-B448-83B9-6484884AC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DEAD1-5EE8-734F-841D-E055D24A3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3CF6-D018-A545-89AF-B1F7BDD1F0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170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B4256-8373-A440-821E-58573F17A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458AA-0325-F140-A0E8-7BC69693C6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B0AF5-3421-F14A-BC07-7766E1E64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BA36F0-B171-A34E-87F3-5041CCEAC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E7B37-49EC-7B44-9353-EDB44BCEAC5F}" type="datetime1">
              <a:rPr lang="en-GB" smtClean="0"/>
              <a:t>05/12/2018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3D5EA9-0464-CE44-9B63-2F35F0F58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58E90-0232-624D-AAE9-620E53D48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3CF6-D018-A545-89AF-B1F7BDD1F0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9856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8E909-0178-414E-B973-7D2E6D6DF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831DF2-FD3F-654A-BE12-622A82A2F8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F857FD-5404-0442-AC48-85A845F90D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39A4CD-D327-7142-851D-7C73E36015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8A4635-7951-914A-A62A-0DE24B4521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9B98AA-C9A4-8341-BFD6-096FE9FA7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4921B-621E-3C46-B375-A954A32C45E2}" type="datetime1">
              <a:rPr lang="en-GB" smtClean="0"/>
              <a:t>05/12/2018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412FB7-331A-5C48-AD13-317BC6D69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78FDD8-A0C3-0048-99B1-941362892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3CF6-D018-A545-89AF-B1F7BDD1F0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037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B6465-AB57-C645-9774-31C02F5E7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186D2C-E839-3B4A-8AD0-6C22A8A51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AD5F9-7443-2146-898A-26C83B279F48}" type="datetime1">
              <a:rPr lang="en-GB" smtClean="0"/>
              <a:t>05/12/2018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9F4776-9A52-6F4D-A0C8-6598176BE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620235-3F3A-A444-BB6E-7AB2C03DB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3CF6-D018-A545-89AF-B1F7BDD1F0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390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049720-636A-B54C-AA80-47404AB88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EB57B-E8FD-884E-A4ED-EB7993FEB3A0}" type="datetime1">
              <a:rPr lang="en-GB" smtClean="0"/>
              <a:t>05/12/2018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3752CD-B5D0-AC49-8797-3D1130FF3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30C51-F94A-F14D-ADCB-5FCD1E952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3CF6-D018-A545-89AF-B1F7BDD1F0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113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BAEA4-9B43-0647-858A-AFE81ED93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4245A-B693-0642-BBB2-4544B9E32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99358E-F317-7B4E-AC13-2FD4423A79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09CC2-C21F-6747-A658-5DDEE2253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BD0A-9A7F-004B-BE1D-9CA4057425B8}" type="datetime1">
              <a:rPr lang="en-GB" smtClean="0"/>
              <a:t>05/12/2018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CE747D-FC79-AA41-8123-E0062E74B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2694FC-84A8-0343-865E-2726D75AA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3CF6-D018-A545-89AF-B1F7BDD1F0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973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D0430-AD3A-5C40-AB94-FA4B0A99B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061DF7-EFDD-304E-825E-24BF00344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0020C5-3B93-9543-A4A3-8844715A45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6DA56A-E69E-4A40-927C-1A5CF6793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5AAE1-AFFD-5E40-8596-9A8F715D1F9F}" type="datetime1">
              <a:rPr lang="en-GB" smtClean="0"/>
              <a:t>05/12/2018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071D5-1056-3548-9F23-BC8864298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89288C-5308-584E-B59C-CC5F5D30A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3CF6-D018-A545-89AF-B1F7BDD1F0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210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3A5574-409C-B644-A10B-C65C2DC0C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9E2FD2-2EA2-8343-BB61-8C784A5D5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F0440-D088-ED4D-B276-479F5B2A4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B6DE0-D4A9-5149-B91E-571E67D89398}" type="datetime1">
              <a:rPr lang="en-GB" smtClean="0"/>
              <a:t>05/12/2018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0787A4-816E-BD4B-940D-93C7133A0F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27490-6CDA-4A49-9B3D-A2FC67D4C8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73CF6-D018-A545-89AF-B1F7BDD1F0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68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6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9" name="Picture 2" descr="http://apod.nasa.gov/apod/image/1112/atlas_cern_300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264" y="-246215"/>
            <a:ext cx="12237264" cy="797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080360-0C08-1744-B608-70DC2609993F}"/>
              </a:ext>
            </a:extLst>
          </p:cNvPr>
          <p:cNvSpPr/>
          <p:nvPr/>
        </p:nvSpPr>
        <p:spPr>
          <a:xfrm>
            <a:off x="501446" y="882671"/>
            <a:ext cx="10601984" cy="808017"/>
          </a:xfrm>
          <a:prstGeom prst="rect">
            <a:avLst/>
          </a:prstGeom>
          <a:solidFill>
            <a:srgbClr val="8D8D8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4F2F14-F0D0-FC40-A08F-154298EC6E76}"/>
              </a:ext>
            </a:extLst>
          </p:cNvPr>
          <p:cNvSpPr txBox="1"/>
          <p:nvPr/>
        </p:nvSpPr>
        <p:spPr>
          <a:xfrm>
            <a:off x="-312526" y="882671"/>
            <a:ext cx="121674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Georgia" panose="02040502050405020303" pitchFamily="18" charset="0"/>
              </a:rPr>
              <a:t>Analysing Events with W and Z Bosons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041DA-DD10-FA44-ABD9-A10FEE2C6B2B}"/>
              </a:ext>
            </a:extLst>
          </p:cNvPr>
          <p:cNvSpPr txBox="1"/>
          <p:nvPr/>
        </p:nvSpPr>
        <p:spPr>
          <a:xfrm>
            <a:off x="3490452" y="4956789"/>
            <a:ext cx="5181600" cy="430887"/>
          </a:xfrm>
          <a:prstGeom prst="rect">
            <a:avLst/>
          </a:prstGeom>
          <a:solidFill>
            <a:srgbClr val="8D8D8D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200" dirty="0">
                <a:latin typeface="Georgia" panose="02040502050405020303" pitchFamily="18" charset="0"/>
              </a:rPr>
              <a:t>James Cummins &amp; Dominic Williamson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47B49-66EF-C546-A2D6-1F7A127D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3CF6-D018-A545-89AF-B1F7BDD1F07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3158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5B5C2153-DF85-45D4-A315-720938F07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56" y="939215"/>
            <a:ext cx="8805089" cy="5517856"/>
          </a:xfrm>
          <a:prstGeom prst="rect">
            <a:avLst/>
          </a:prstGeom>
        </p:spPr>
      </p:pic>
      <p:sp>
        <p:nvSpPr>
          <p:cNvPr id="7" name="TextBox 15">
            <a:extLst>
              <a:ext uri="{FF2B5EF4-FFF2-40B4-BE49-F238E27FC236}">
                <a16:creationId xmlns:a16="http://schemas.microsoft.com/office/drawing/2014/main" id="{C79E7071-6370-4DF7-90EA-A86053225F5E}"/>
              </a:ext>
            </a:extLst>
          </p:cNvPr>
          <p:cNvSpPr txBox="1"/>
          <p:nvPr/>
        </p:nvSpPr>
        <p:spPr>
          <a:xfrm>
            <a:off x="152400" y="160087"/>
            <a:ext cx="5306704" cy="492443"/>
          </a:xfrm>
          <a:prstGeom prst="rect">
            <a:avLst/>
          </a:prstGeom>
          <a:solidFill>
            <a:srgbClr val="A1A1A1">
              <a:alpha val="69804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dirty="0">
                <a:latin typeface="Georgia" panose="02040502050405020303" pitchFamily="18" charset="0"/>
              </a:rPr>
              <a:t>Z-&gt;</a:t>
            </a:r>
            <a:r>
              <a:rPr lang="en-GB" sz="2600" dirty="0" err="1">
                <a:latin typeface="Georgia" panose="02040502050405020303" pitchFamily="18" charset="0"/>
              </a:rPr>
              <a:t>mumu</a:t>
            </a:r>
            <a:r>
              <a:rPr lang="en-GB" sz="2600" dirty="0">
                <a:latin typeface="Georgia" panose="02040502050405020303" pitchFamily="18" charset="0"/>
              </a:rPr>
              <a:t> Selection Criteria (Cuts)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9F9550-6C9A-A14F-8137-B904263DC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3CF6-D018-A545-89AF-B1F7BDD1F070}" type="slidenum">
              <a:rPr lang="en-GB" smtClean="0"/>
              <a:t>10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F6D9FE-8AFA-ED44-AC14-911DCA13F4AF}"/>
              </a:ext>
            </a:extLst>
          </p:cNvPr>
          <p:cNvSpPr txBox="1"/>
          <p:nvPr/>
        </p:nvSpPr>
        <p:spPr>
          <a:xfrm>
            <a:off x="8638736" y="1914911"/>
            <a:ext cx="3595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Georgia" panose="02040502050405020303" pitchFamily="18" charset="0"/>
              </a:rPr>
              <a:t>(See backup slides for the individual</a:t>
            </a:r>
          </a:p>
          <a:p>
            <a:pPr algn="ctr"/>
            <a:r>
              <a:rPr lang="en-GB" sz="1400" dirty="0">
                <a:latin typeface="Georgia" panose="02040502050405020303" pitchFamily="18" charset="0"/>
              </a:rPr>
              <a:t>Z-&gt;</a:t>
            </a:r>
            <a:r>
              <a:rPr lang="en-GB" sz="1400" dirty="0" err="1">
                <a:latin typeface="Georgia" panose="02040502050405020303" pitchFamily="18" charset="0"/>
              </a:rPr>
              <a:t>mumu</a:t>
            </a:r>
            <a:r>
              <a:rPr lang="en-GB" sz="1400" dirty="0">
                <a:latin typeface="Georgia" panose="02040502050405020303" pitchFamily="18" charset="0"/>
              </a:rPr>
              <a:t> plots)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A1B6D1-E620-024B-8DB5-913C4DCF4E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782"/>
          <a:stretch/>
        </p:blipFill>
        <p:spPr>
          <a:xfrm>
            <a:off x="8469920" y="302471"/>
            <a:ext cx="3340100" cy="146909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8E38416-64BE-0748-813E-1F27B5C09147}"/>
              </a:ext>
            </a:extLst>
          </p:cNvPr>
          <p:cNvGrpSpPr/>
          <p:nvPr/>
        </p:nvGrpSpPr>
        <p:grpSpPr>
          <a:xfrm>
            <a:off x="6738102" y="4006335"/>
            <a:ext cx="1731818" cy="703164"/>
            <a:chOff x="8756073" y="3646116"/>
            <a:chExt cx="1731818" cy="70316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6B367F8-0A32-0F44-A069-17DBA33AE6A8}"/>
                </a:ext>
              </a:extLst>
            </p:cNvPr>
            <p:cNvSpPr/>
            <p:nvPr/>
          </p:nvSpPr>
          <p:spPr>
            <a:xfrm>
              <a:off x="8756073" y="3685309"/>
              <a:ext cx="235527" cy="2355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B13BBCF-E7E8-7443-958C-50009846EDAD}"/>
                </a:ext>
              </a:extLst>
            </p:cNvPr>
            <p:cNvSpPr txBox="1"/>
            <p:nvPr/>
          </p:nvSpPr>
          <p:spPr>
            <a:xfrm>
              <a:off x="8991600" y="3646116"/>
              <a:ext cx="1191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Helvetica" pitchFamily="2" charset="0"/>
                </a:rPr>
                <a:t>MC data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6660A5F-FA56-C145-8B39-EE4C326CBBCA}"/>
                </a:ext>
              </a:extLst>
            </p:cNvPr>
            <p:cNvSpPr/>
            <p:nvPr/>
          </p:nvSpPr>
          <p:spPr>
            <a:xfrm>
              <a:off x="8756073" y="4019141"/>
              <a:ext cx="235527" cy="23552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B3657D-BF29-9B49-A081-CC64EC6B82E3}"/>
                </a:ext>
              </a:extLst>
            </p:cNvPr>
            <p:cNvSpPr txBox="1"/>
            <p:nvPr/>
          </p:nvSpPr>
          <p:spPr>
            <a:xfrm>
              <a:off x="8991600" y="3979948"/>
              <a:ext cx="14962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Helvetica" pitchFamily="2" charset="0"/>
                </a:rPr>
                <a:t>ATLAS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6040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538A674-41B3-B243-B4E7-4B9D89B9BD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000"/>
          <a:stretch/>
        </p:blipFill>
        <p:spPr>
          <a:xfrm>
            <a:off x="6096000" y="1253331"/>
            <a:ext cx="4629556" cy="4351338"/>
          </a:xfrm>
        </p:spPr>
      </p:pic>
      <p:pic>
        <p:nvPicPr>
          <p:cNvPr id="8" name="Content Placeholder 2">
            <a:extLst>
              <a:ext uri="{FF2B5EF4-FFF2-40B4-BE49-F238E27FC236}">
                <a16:creationId xmlns:a16="http://schemas.microsoft.com/office/drawing/2014/main" id="{BA6CD7A8-2183-DC48-9F58-DC86AB2DCB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780" r="48514"/>
          <a:stretch/>
        </p:blipFill>
        <p:spPr>
          <a:xfrm>
            <a:off x="1956620" y="1253331"/>
            <a:ext cx="4139380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41502F-02AA-384C-A869-4CACD51540D7}"/>
              </a:ext>
            </a:extLst>
          </p:cNvPr>
          <p:cNvSpPr txBox="1"/>
          <p:nvPr/>
        </p:nvSpPr>
        <p:spPr>
          <a:xfrm>
            <a:off x="5921829" y="35705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3D4A6-9BE6-3F48-826E-859BA6E93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3CF6-D018-A545-89AF-B1F7BDD1F07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836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567 0.00648 L -0.08958 0.04653 C -0.08007 0.05556 -0.06562 0.06042 -0.05052 0.06042 C -0.03333 0.06042 -0.01953 0.05556 -0.01002 0.04653 L 0.0362 0.00648 " pathEditMode="relative" rAng="0" ptsTypes="AAAAA">
                                      <p:cBhvr>
                                        <p:cTn id="6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4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E84CCDCA-8CCE-4A33-A5F0-59A66BBD6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485" y="785415"/>
            <a:ext cx="6649029" cy="5678060"/>
          </a:xfrm>
          <a:prstGeom prst="rect">
            <a:avLst/>
          </a:prstGeom>
        </p:spPr>
      </p:pic>
      <p:sp>
        <p:nvSpPr>
          <p:cNvPr id="9" name="TextBox 15">
            <a:extLst>
              <a:ext uri="{FF2B5EF4-FFF2-40B4-BE49-F238E27FC236}">
                <a16:creationId xmlns:a16="http://schemas.microsoft.com/office/drawing/2014/main" id="{4B030E7D-7566-46AC-B52E-CDDCF943AEF7}"/>
              </a:ext>
            </a:extLst>
          </p:cNvPr>
          <p:cNvSpPr txBox="1"/>
          <p:nvPr/>
        </p:nvSpPr>
        <p:spPr>
          <a:xfrm>
            <a:off x="152399" y="160087"/>
            <a:ext cx="5038578" cy="492443"/>
          </a:xfrm>
          <a:prstGeom prst="rect">
            <a:avLst/>
          </a:prstGeom>
          <a:solidFill>
            <a:srgbClr val="A1A1A1">
              <a:alpha val="69804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dirty="0">
                <a:latin typeface="Georgia" panose="02040502050405020303" pitchFamily="18" charset="0"/>
              </a:rPr>
              <a:t>W-&gt;</a:t>
            </a:r>
            <a:r>
              <a:rPr lang="en-GB" sz="2600" dirty="0" err="1">
                <a:latin typeface="Georgia" panose="02040502050405020303" pitchFamily="18" charset="0"/>
              </a:rPr>
              <a:t>enu</a:t>
            </a:r>
            <a:r>
              <a:rPr lang="en-GB" sz="2600" dirty="0">
                <a:latin typeface="Georgia" panose="02040502050405020303" pitchFamily="18" charset="0"/>
              </a:rPr>
              <a:t> Selection Criteria (Cuts)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20D19B-4E7A-0A4C-8694-A1E7C60DF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3CF6-D018-A545-89AF-B1F7BDD1F070}" type="slidenum">
              <a:rPr lang="en-GB" smtClean="0"/>
              <a:t>12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6BA0B6-C514-3142-B63C-E5391602B0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66" b="82679"/>
          <a:stretch/>
        </p:blipFill>
        <p:spPr>
          <a:xfrm>
            <a:off x="5190977" y="160087"/>
            <a:ext cx="7124700" cy="49244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5C1AF00-9D73-964F-9143-939602C309BF}"/>
              </a:ext>
            </a:extLst>
          </p:cNvPr>
          <p:cNvGrpSpPr/>
          <p:nvPr/>
        </p:nvGrpSpPr>
        <p:grpSpPr>
          <a:xfrm>
            <a:off x="7021509" y="3937061"/>
            <a:ext cx="1731818" cy="703164"/>
            <a:chOff x="8756073" y="3646116"/>
            <a:chExt cx="1731818" cy="70316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8D13D7-8EBD-8E48-962E-971011705E67}"/>
                </a:ext>
              </a:extLst>
            </p:cNvPr>
            <p:cNvSpPr/>
            <p:nvPr/>
          </p:nvSpPr>
          <p:spPr>
            <a:xfrm>
              <a:off x="8756073" y="3685309"/>
              <a:ext cx="235527" cy="2355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C3D304-D726-DB4D-B40D-6CFBC88D0529}"/>
                </a:ext>
              </a:extLst>
            </p:cNvPr>
            <p:cNvSpPr txBox="1"/>
            <p:nvPr/>
          </p:nvSpPr>
          <p:spPr>
            <a:xfrm>
              <a:off x="8991600" y="3646116"/>
              <a:ext cx="1191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Helvetica" pitchFamily="2" charset="0"/>
                </a:rPr>
                <a:t>MC data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0C8D93F-0E3A-F141-9512-76FD988F0DDF}"/>
                </a:ext>
              </a:extLst>
            </p:cNvPr>
            <p:cNvSpPr/>
            <p:nvPr/>
          </p:nvSpPr>
          <p:spPr>
            <a:xfrm>
              <a:off x="8756073" y="4019141"/>
              <a:ext cx="235527" cy="23552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5A295B4-30BE-3F4A-BF7B-92252DF56394}"/>
                </a:ext>
              </a:extLst>
            </p:cNvPr>
            <p:cNvSpPr txBox="1"/>
            <p:nvPr/>
          </p:nvSpPr>
          <p:spPr>
            <a:xfrm>
              <a:off x="8991600" y="3979948"/>
              <a:ext cx="14962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Helvetica" pitchFamily="2" charset="0"/>
                </a:rPr>
                <a:t>ATLAS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5328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>
            <a:extLst>
              <a:ext uri="{FF2B5EF4-FFF2-40B4-BE49-F238E27FC236}">
                <a16:creationId xmlns:a16="http://schemas.microsoft.com/office/drawing/2014/main" id="{239B1E3A-3E9F-486E-928C-A374023B2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015" y="718874"/>
            <a:ext cx="6885969" cy="588039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C3D817-5385-854E-89E4-5197FFDD3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3CF6-D018-A545-89AF-B1F7BDD1F070}" type="slidenum">
              <a:rPr lang="en-GB" smtClean="0"/>
              <a:t>13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474F7A-9532-C24E-A74B-5E7B623D12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575" b="75785"/>
          <a:stretch/>
        </p:blipFill>
        <p:spPr>
          <a:xfrm>
            <a:off x="5067300" y="223745"/>
            <a:ext cx="7124700" cy="365125"/>
          </a:xfrm>
          <a:prstGeom prst="rect">
            <a:avLst/>
          </a:prstGeom>
        </p:spPr>
      </p:pic>
      <p:sp>
        <p:nvSpPr>
          <p:cNvPr id="3" name="TextBox 15">
            <a:extLst>
              <a:ext uri="{FF2B5EF4-FFF2-40B4-BE49-F238E27FC236}">
                <a16:creationId xmlns:a16="http://schemas.microsoft.com/office/drawing/2014/main" id="{C6E71154-91B3-423A-9D83-94F43640AF5C}"/>
              </a:ext>
            </a:extLst>
          </p:cNvPr>
          <p:cNvSpPr txBox="1"/>
          <p:nvPr/>
        </p:nvSpPr>
        <p:spPr>
          <a:xfrm>
            <a:off x="152399" y="160087"/>
            <a:ext cx="5038578" cy="492443"/>
          </a:xfrm>
          <a:prstGeom prst="rect">
            <a:avLst/>
          </a:prstGeom>
          <a:solidFill>
            <a:srgbClr val="A1A1A1">
              <a:alpha val="69804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dirty="0">
                <a:latin typeface="Georgia" panose="02040502050405020303" pitchFamily="18" charset="0"/>
              </a:rPr>
              <a:t>W-&gt;</a:t>
            </a:r>
            <a:r>
              <a:rPr lang="en-GB" sz="2600" dirty="0" err="1">
                <a:latin typeface="Georgia" panose="02040502050405020303" pitchFamily="18" charset="0"/>
              </a:rPr>
              <a:t>enu</a:t>
            </a:r>
            <a:r>
              <a:rPr lang="en-GB" sz="2600" dirty="0">
                <a:latin typeface="Georgia" panose="02040502050405020303" pitchFamily="18" charset="0"/>
              </a:rPr>
              <a:t> Selection Criteria (Cuts)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5E5354-122C-004F-A4AF-B6A22C9D3A5E}"/>
              </a:ext>
            </a:extLst>
          </p:cNvPr>
          <p:cNvGrpSpPr/>
          <p:nvPr/>
        </p:nvGrpSpPr>
        <p:grpSpPr>
          <a:xfrm>
            <a:off x="7162800" y="4228007"/>
            <a:ext cx="1731818" cy="703164"/>
            <a:chOff x="8756073" y="3646116"/>
            <a:chExt cx="1731818" cy="70316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2969B6-DB13-5642-B997-604DC440B47D}"/>
                </a:ext>
              </a:extLst>
            </p:cNvPr>
            <p:cNvSpPr/>
            <p:nvPr/>
          </p:nvSpPr>
          <p:spPr>
            <a:xfrm>
              <a:off x="8756073" y="3685309"/>
              <a:ext cx="235527" cy="2355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BE3648-3CD5-A847-A7FE-901728179815}"/>
                </a:ext>
              </a:extLst>
            </p:cNvPr>
            <p:cNvSpPr txBox="1"/>
            <p:nvPr/>
          </p:nvSpPr>
          <p:spPr>
            <a:xfrm>
              <a:off x="8991600" y="3646116"/>
              <a:ext cx="1191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Helvetica" pitchFamily="2" charset="0"/>
                </a:rPr>
                <a:t>MC data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CC72A7C-6652-F54F-8224-A33452ABAAEA}"/>
                </a:ext>
              </a:extLst>
            </p:cNvPr>
            <p:cNvSpPr/>
            <p:nvPr/>
          </p:nvSpPr>
          <p:spPr>
            <a:xfrm>
              <a:off x="8756073" y="4019141"/>
              <a:ext cx="235527" cy="23552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3497BF-F9D3-814F-BA82-C186CE71F4F5}"/>
                </a:ext>
              </a:extLst>
            </p:cNvPr>
            <p:cNvSpPr txBox="1"/>
            <p:nvPr/>
          </p:nvSpPr>
          <p:spPr>
            <a:xfrm>
              <a:off x="8991600" y="3979948"/>
              <a:ext cx="14962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Helvetica" pitchFamily="2" charset="0"/>
                </a:rPr>
                <a:t>ATLAS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4344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12226808-07DF-4636-B4F0-F34AF4B3C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185" y="851560"/>
            <a:ext cx="6714308" cy="573380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F2B8F1-09DC-EB41-917A-0A671672D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3CF6-D018-A545-89AF-B1F7BDD1F070}" type="slidenum">
              <a:rPr lang="en-GB" smtClean="0"/>
              <a:t>14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F10B13-48BA-EB4B-AE77-CDDFEF65C5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7" t="33073" r="-987" b="60287"/>
          <a:stretch/>
        </p:blipFill>
        <p:spPr>
          <a:xfrm>
            <a:off x="5250183" y="181570"/>
            <a:ext cx="7124700" cy="365125"/>
          </a:xfrm>
          <a:prstGeom prst="rect">
            <a:avLst/>
          </a:prstGeom>
        </p:spPr>
      </p:pic>
      <p:sp>
        <p:nvSpPr>
          <p:cNvPr id="3" name="TextBox 15">
            <a:extLst>
              <a:ext uri="{FF2B5EF4-FFF2-40B4-BE49-F238E27FC236}">
                <a16:creationId xmlns:a16="http://schemas.microsoft.com/office/drawing/2014/main" id="{9FF7A3B8-B338-43C9-9CFE-9276FC100907}"/>
              </a:ext>
            </a:extLst>
          </p:cNvPr>
          <p:cNvSpPr txBox="1"/>
          <p:nvPr/>
        </p:nvSpPr>
        <p:spPr>
          <a:xfrm>
            <a:off x="152399" y="160087"/>
            <a:ext cx="5038578" cy="492443"/>
          </a:xfrm>
          <a:prstGeom prst="rect">
            <a:avLst/>
          </a:prstGeom>
          <a:solidFill>
            <a:srgbClr val="A1A1A1">
              <a:alpha val="69804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dirty="0">
                <a:latin typeface="Georgia" panose="02040502050405020303" pitchFamily="18" charset="0"/>
              </a:rPr>
              <a:t>W-&gt;</a:t>
            </a:r>
            <a:r>
              <a:rPr lang="en-GB" sz="2600" dirty="0" err="1">
                <a:latin typeface="Georgia" panose="02040502050405020303" pitchFamily="18" charset="0"/>
              </a:rPr>
              <a:t>enu</a:t>
            </a:r>
            <a:r>
              <a:rPr lang="en-GB" sz="2600" dirty="0">
                <a:latin typeface="Georgia" panose="02040502050405020303" pitchFamily="18" charset="0"/>
              </a:rPr>
              <a:t> Selection Criteria (Cuts)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6574A12-B54E-A442-B609-74C889D09F45}"/>
              </a:ext>
            </a:extLst>
          </p:cNvPr>
          <p:cNvGrpSpPr/>
          <p:nvPr/>
        </p:nvGrpSpPr>
        <p:grpSpPr>
          <a:xfrm>
            <a:off x="6989622" y="4311134"/>
            <a:ext cx="1731818" cy="703164"/>
            <a:chOff x="8756073" y="3646116"/>
            <a:chExt cx="1731818" cy="70316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44C6DC5-9320-324B-BD71-AC1F4C77C8B8}"/>
                </a:ext>
              </a:extLst>
            </p:cNvPr>
            <p:cNvSpPr/>
            <p:nvPr/>
          </p:nvSpPr>
          <p:spPr>
            <a:xfrm>
              <a:off x="8756073" y="3685309"/>
              <a:ext cx="235527" cy="2355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B4D7FC-316C-294B-9DE9-F8F31A31B15E}"/>
                </a:ext>
              </a:extLst>
            </p:cNvPr>
            <p:cNvSpPr txBox="1"/>
            <p:nvPr/>
          </p:nvSpPr>
          <p:spPr>
            <a:xfrm>
              <a:off x="8991600" y="3646116"/>
              <a:ext cx="1191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Helvetica" pitchFamily="2" charset="0"/>
                </a:rPr>
                <a:t>MC data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1B49B3-179F-8B4D-8C00-FA62095B3D6D}"/>
                </a:ext>
              </a:extLst>
            </p:cNvPr>
            <p:cNvSpPr/>
            <p:nvPr/>
          </p:nvSpPr>
          <p:spPr>
            <a:xfrm>
              <a:off x="8756073" y="4019141"/>
              <a:ext cx="235527" cy="23552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A9C2C3-873A-8140-BB52-16D168DDFC71}"/>
                </a:ext>
              </a:extLst>
            </p:cNvPr>
            <p:cNvSpPr txBox="1"/>
            <p:nvPr/>
          </p:nvSpPr>
          <p:spPr>
            <a:xfrm>
              <a:off x="8991600" y="3979948"/>
              <a:ext cx="14962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Helvetica" pitchFamily="2" charset="0"/>
                </a:rPr>
                <a:t>ATLAS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5282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ABEB50F-1FC5-4D5C-96B1-D5635060C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0" y="842875"/>
            <a:ext cx="6762759" cy="577518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D3749-89DF-7447-B83F-1CA8B69F0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3CF6-D018-A545-89AF-B1F7BDD1F070}" type="slidenum">
              <a:rPr lang="en-GB" smtClean="0"/>
              <a:t>15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91DCDC-E257-F244-87A2-9B4CC7739E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994" b="66051"/>
          <a:stretch/>
        </p:blipFill>
        <p:spPr>
          <a:xfrm>
            <a:off x="5262783" y="160086"/>
            <a:ext cx="7124700" cy="492444"/>
          </a:xfrm>
          <a:prstGeom prst="rect">
            <a:avLst/>
          </a:prstGeom>
        </p:spPr>
      </p:pic>
      <p:sp>
        <p:nvSpPr>
          <p:cNvPr id="7" name="TextBox 15">
            <a:extLst>
              <a:ext uri="{FF2B5EF4-FFF2-40B4-BE49-F238E27FC236}">
                <a16:creationId xmlns:a16="http://schemas.microsoft.com/office/drawing/2014/main" id="{6FFB8D5A-7F65-4775-A3DA-396692A717FB}"/>
              </a:ext>
            </a:extLst>
          </p:cNvPr>
          <p:cNvSpPr txBox="1"/>
          <p:nvPr/>
        </p:nvSpPr>
        <p:spPr>
          <a:xfrm>
            <a:off x="152399" y="160087"/>
            <a:ext cx="5038578" cy="492443"/>
          </a:xfrm>
          <a:prstGeom prst="rect">
            <a:avLst/>
          </a:prstGeom>
          <a:solidFill>
            <a:srgbClr val="A1A1A1">
              <a:alpha val="69804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dirty="0">
                <a:latin typeface="Georgia" panose="02040502050405020303" pitchFamily="18" charset="0"/>
              </a:rPr>
              <a:t>W-&gt;</a:t>
            </a:r>
            <a:r>
              <a:rPr lang="en-GB" sz="2600" dirty="0" err="1">
                <a:latin typeface="Georgia" panose="02040502050405020303" pitchFamily="18" charset="0"/>
              </a:rPr>
              <a:t>enu</a:t>
            </a:r>
            <a:r>
              <a:rPr lang="en-GB" sz="2600" dirty="0">
                <a:latin typeface="Georgia" panose="02040502050405020303" pitchFamily="18" charset="0"/>
              </a:rPr>
              <a:t> Selection Criteria (Cuts)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41CE73-2421-5540-9080-470AA69EB391}"/>
              </a:ext>
            </a:extLst>
          </p:cNvPr>
          <p:cNvGrpSpPr/>
          <p:nvPr/>
        </p:nvGrpSpPr>
        <p:grpSpPr>
          <a:xfrm>
            <a:off x="7093315" y="4131025"/>
            <a:ext cx="1731818" cy="703164"/>
            <a:chOff x="8756073" y="3646116"/>
            <a:chExt cx="1731818" cy="70316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9B26C6-FCFC-8B40-B227-64661BAD361F}"/>
                </a:ext>
              </a:extLst>
            </p:cNvPr>
            <p:cNvSpPr/>
            <p:nvPr/>
          </p:nvSpPr>
          <p:spPr>
            <a:xfrm>
              <a:off x="8756073" y="3685309"/>
              <a:ext cx="235527" cy="2355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5BE9820-B7BE-CD4A-B976-1A95B2013A60}"/>
                </a:ext>
              </a:extLst>
            </p:cNvPr>
            <p:cNvSpPr txBox="1"/>
            <p:nvPr/>
          </p:nvSpPr>
          <p:spPr>
            <a:xfrm>
              <a:off x="8991600" y="3646116"/>
              <a:ext cx="1191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Helvetica" pitchFamily="2" charset="0"/>
                </a:rPr>
                <a:t>MC data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D6A776B-8D11-E443-8795-CA282D36BF7F}"/>
                </a:ext>
              </a:extLst>
            </p:cNvPr>
            <p:cNvSpPr/>
            <p:nvPr/>
          </p:nvSpPr>
          <p:spPr>
            <a:xfrm>
              <a:off x="8756073" y="4019141"/>
              <a:ext cx="235527" cy="23552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8C82C9-5EC2-FB40-9D70-7E254E177E47}"/>
                </a:ext>
              </a:extLst>
            </p:cNvPr>
            <p:cNvSpPr txBox="1"/>
            <p:nvPr/>
          </p:nvSpPr>
          <p:spPr>
            <a:xfrm>
              <a:off x="8991600" y="3979948"/>
              <a:ext cx="14962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Helvetica" pitchFamily="2" charset="0"/>
                </a:rPr>
                <a:t>ATLAS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2706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CEC0DD87-67F3-4B80-8704-E3985FBCC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137" y="652530"/>
            <a:ext cx="6897725" cy="58904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232969-7709-084E-818A-3292A9ADE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3CF6-D018-A545-89AF-B1F7BDD1F070}" type="slidenum">
              <a:rPr lang="en-GB" smtClean="0"/>
              <a:t>16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84E71C-4FD0-D54C-9F29-5818746249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134" b="51226"/>
          <a:stretch/>
        </p:blipFill>
        <p:spPr>
          <a:xfrm>
            <a:off x="5192443" y="223745"/>
            <a:ext cx="7124700" cy="365125"/>
          </a:xfrm>
          <a:prstGeom prst="rect">
            <a:avLst/>
          </a:prstGeom>
        </p:spPr>
      </p:pic>
      <p:sp>
        <p:nvSpPr>
          <p:cNvPr id="4" name="TextBox 15">
            <a:extLst>
              <a:ext uri="{FF2B5EF4-FFF2-40B4-BE49-F238E27FC236}">
                <a16:creationId xmlns:a16="http://schemas.microsoft.com/office/drawing/2014/main" id="{AEB12AEE-500D-4557-9CCC-B941995982DA}"/>
              </a:ext>
            </a:extLst>
          </p:cNvPr>
          <p:cNvSpPr txBox="1"/>
          <p:nvPr/>
        </p:nvSpPr>
        <p:spPr>
          <a:xfrm>
            <a:off x="152399" y="160087"/>
            <a:ext cx="5038578" cy="492443"/>
          </a:xfrm>
          <a:prstGeom prst="rect">
            <a:avLst/>
          </a:prstGeom>
          <a:solidFill>
            <a:srgbClr val="A1A1A1">
              <a:alpha val="69804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dirty="0">
                <a:latin typeface="Georgia" panose="02040502050405020303" pitchFamily="18" charset="0"/>
              </a:rPr>
              <a:t>W-&gt;</a:t>
            </a:r>
            <a:r>
              <a:rPr lang="en-GB" sz="2600" dirty="0" err="1">
                <a:latin typeface="Georgia" panose="02040502050405020303" pitchFamily="18" charset="0"/>
              </a:rPr>
              <a:t>enu</a:t>
            </a:r>
            <a:r>
              <a:rPr lang="en-GB" sz="2600" dirty="0">
                <a:latin typeface="Georgia" panose="02040502050405020303" pitchFamily="18" charset="0"/>
              </a:rPr>
              <a:t> Selection Criteria (Cuts)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03BC60-4D97-574C-A912-8DDDF1EAB0A9}"/>
              </a:ext>
            </a:extLst>
          </p:cNvPr>
          <p:cNvGrpSpPr/>
          <p:nvPr/>
        </p:nvGrpSpPr>
        <p:grpSpPr>
          <a:xfrm>
            <a:off x="7204364" y="3597749"/>
            <a:ext cx="1731818" cy="703164"/>
            <a:chOff x="8756073" y="3646116"/>
            <a:chExt cx="1731818" cy="70316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1D7E859-E1E1-CD40-BE1B-084DB56FF35C}"/>
                </a:ext>
              </a:extLst>
            </p:cNvPr>
            <p:cNvSpPr/>
            <p:nvPr/>
          </p:nvSpPr>
          <p:spPr>
            <a:xfrm>
              <a:off x="8756073" y="3685309"/>
              <a:ext cx="235527" cy="2355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83BC6F-2286-154C-A14F-1A733C5C0F59}"/>
                </a:ext>
              </a:extLst>
            </p:cNvPr>
            <p:cNvSpPr txBox="1"/>
            <p:nvPr/>
          </p:nvSpPr>
          <p:spPr>
            <a:xfrm>
              <a:off x="8991600" y="3646116"/>
              <a:ext cx="1191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Helvetica" pitchFamily="2" charset="0"/>
                </a:rPr>
                <a:t>MC data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D739CFE-E766-D74D-9292-63B82431E327}"/>
                </a:ext>
              </a:extLst>
            </p:cNvPr>
            <p:cNvSpPr/>
            <p:nvPr/>
          </p:nvSpPr>
          <p:spPr>
            <a:xfrm>
              <a:off x="8756073" y="4019141"/>
              <a:ext cx="235527" cy="23552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BFAF6B3-7C7C-FC4E-A2BF-736EABE7CF55}"/>
                </a:ext>
              </a:extLst>
            </p:cNvPr>
            <p:cNvSpPr txBox="1"/>
            <p:nvPr/>
          </p:nvSpPr>
          <p:spPr>
            <a:xfrm>
              <a:off x="8991600" y="3979948"/>
              <a:ext cx="14962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Helvetica" pitchFamily="2" charset="0"/>
                </a:rPr>
                <a:t>ATLAS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6643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5">
            <a:extLst>
              <a:ext uri="{FF2B5EF4-FFF2-40B4-BE49-F238E27FC236}">
                <a16:creationId xmlns:a16="http://schemas.microsoft.com/office/drawing/2014/main" id="{B186DF2E-91EB-4159-BB5F-4B2440C87063}"/>
              </a:ext>
            </a:extLst>
          </p:cNvPr>
          <p:cNvSpPr txBox="1"/>
          <p:nvPr/>
        </p:nvSpPr>
        <p:spPr>
          <a:xfrm>
            <a:off x="152399" y="160087"/>
            <a:ext cx="5325661" cy="492443"/>
          </a:xfrm>
          <a:prstGeom prst="rect">
            <a:avLst/>
          </a:prstGeom>
          <a:solidFill>
            <a:srgbClr val="A1A1A1">
              <a:alpha val="69804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dirty="0">
                <a:latin typeface="Georgia" panose="02040502050405020303" pitchFamily="18" charset="0"/>
              </a:rPr>
              <a:t>W-&gt;</a:t>
            </a:r>
            <a:r>
              <a:rPr lang="en-GB" sz="2600" dirty="0" err="1">
                <a:latin typeface="Georgia" panose="02040502050405020303" pitchFamily="18" charset="0"/>
              </a:rPr>
              <a:t>munu</a:t>
            </a:r>
            <a:r>
              <a:rPr lang="en-GB" sz="2600" dirty="0">
                <a:latin typeface="Georgia" panose="02040502050405020303" pitchFamily="18" charset="0"/>
              </a:rPr>
              <a:t> Selection Criteria (Cuts)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232969-7709-084E-818A-3292A9ADE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3CF6-D018-A545-89AF-B1F7BDD1F070}" type="slidenum">
              <a:rPr lang="en-GB" smtClean="0"/>
              <a:t>17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CC9528-C78B-5044-B813-11C9C56A9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43" y="831892"/>
            <a:ext cx="6650366" cy="56792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F114B6-0C80-334A-9A31-16B3785741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913"/>
          <a:stretch/>
        </p:blipFill>
        <p:spPr>
          <a:xfrm>
            <a:off x="6599213" y="2686930"/>
            <a:ext cx="5409907" cy="17156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624915-DB83-9443-A341-630CA2755232}"/>
              </a:ext>
            </a:extLst>
          </p:cNvPr>
          <p:cNvSpPr txBox="1"/>
          <p:nvPr/>
        </p:nvSpPr>
        <p:spPr>
          <a:xfrm>
            <a:off x="7175696" y="4629790"/>
            <a:ext cx="4833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Georgia" panose="02040502050405020303" pitchFamily="18" charset="0"/>
              </a:rPr>
              <a:t>(See backup slides for the individual W-&gt;</a:t>
            </a:r>
            <a:r>
              <a:rPr lang="en-GB" sz="1400" dirty="0" err="1">
                <a:latin typeface="Georgia" panose="02040502050405020303" pitchFamily="18" charset="0"/>
              </a:rPr>
              <a:t>munu</a:t>
            </a:r>
            <a:r>
              <a:rPr lang="en-GB" sz="1400" dirty="0">
                <a:latin typeface="Georgia" panose="02040502050405020303" pitchFamily="18" charset="0"/>
              </a:rPr>
              <a:t> plots)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507A186-C18A-DF44-9DFF-3906FCAE8760}"/>
              </a:ext>
            </a:extLst>
          </p:cNvPr>
          <p:cNvGrpSpPr/>
          <p:nvPr/>
        </p:nvGrpSpPr>
        <p:grpSpPr>
          <a:xfrm>
            <a:off x="4726879" y="3544741"/>
            <a:ext cx="1731818" cy="703164"/>
            <a:chOff x="8756073" y="3646116"/>
            <a:chExt cx="1731818" cy="70316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85652E-910E-AA49-B26C-5DEC1FB222A3}"/>
                </a:ext>
              </a:extLst>
            </p:cNvPr>
            <p:cNvSpPr/>
            <p:nvPr/>
          </p:nvSpPr>
          <p:spPr>
            <a:xfrm>
              <a:off x="8756073" y="3685309"/>
              <a:ext cx="235527" cy="2355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3ACCEB7-866E-BE4E-8526-6572E3208AAD}"/>
                </a:ext>
              </a:extLst>
            </p:cNvPr>
            <p:cNvSpPr txBox="1"/>
            <p:nvPr/>
          </p:nvSpPr>
          <p:spPr>
            <a:xfrm>
              <a:off x="8991600" y="3646116"/>
              <a:ext cx="1191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Helvetica" pitchFamily="2" charset="0"/>
                </a:rPr>
                <a:t>MC data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BBD6853-8EF6-DF4D-B713-5038E2D28BAF}"/>
                </a:ext>
              </a:extLst>
            </p:cNvPr>
            <p:cNvSpPr/>
            <p:nvPr/>
          </p:nvSpPr>
          <p:spPr>
            <a:xfrm>
              <a:off x="8756073" y="4019141"/>
              <a:ext cx="235527" cy="23552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0C1A17E-6E4D-BB49-A1CA-57FC1C12A051}"/>
                </a:ext>
              </a:extLst>
            </p:cNvPr>
            <p:cNvSpPr txBox="1"/>
            <p:nvPr/>
          </p:nvSpPr>
          <p:spPr>
            <a:xfrm>
              <a:off x="8991600" y="3979948"/>
              <a:ext cx="14962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Helvetica" pitchFamily="2" charset="0"/>
                </a:rPr>
                <a:t>ATLAS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0335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33E26-C1D5-E147-B096-697535CDB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Electroweak (EW) background events determined from MC simulations</a:t>
            </a:r>
          </a:p>
          <a:p>
            <a:r>
              <a:rPr lang="en-GB" dirty="0"/>
              <a:t>QCD background events need to be calculated too</a:t>
            </a:r>
          </a:p>
          <a:p>
            <a:pPr lvl="1"/>
            <a:r>
              <a:rPr lang="en-GB" dirty="0"/>
              <a:t>Negligible for Z boson data but not for W boson data</a:t>
            </a:r>
          </a:p>
          <a:p>
            <a:r>
              <a:rPr lang="en-GB" dirty="0"/>
              <a:t>QCD MC simulations cannot be produced due to large QCD cross section</a:t>
            </a:r>
          </a:p>
          <a:p>
            <a:r>
              <a:rPr lang="en-GB" dirty="0"/>
              <a:t>Instead, data-driven methods are used</a:t>
            </a:r>
          </a:p>
          <a:p>
            <a:pPr lvl="1"/>
            <a:r>
              <a:rPr lang="en-GB" dirty="0"/>
              <a:t>These are the ABCD method, and the fit method</a:t>
            </a: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D978E3A7-651E-4A45-92CA-2D44DF51B505}"/>
              </a:ext>
            </a:extLst>
          </p:cNvPr>
          <p:cNvSpPr txBox="1"/>
          <p:nvPr/>
        </p:nvSpPr>
        <p:spPr>
          <a:xfrm>
            <a:off x="152400" y="160087"/>
            <a:ext cx="3695510" cy="492443"/>
          </a:xfrm>
          <a:prstGeom prst="rect">
            <a:avLst/>
          </a:prstGeom>
          <a:solidFill>
            <a:srgbClr val="A1A1A1">
              <a:alpha val="69804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dirty="0">
                <a:latin typeface="Georgia" panose="02040502050405020303" pitchFamily="18" charset="0"/>
              </a:rPr>
              <a:t>Background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AF04F6A-8C71-4932-B852-48764C2326E7}"/>
                  </a:ext>
                </a:extLst>
              </p:cNvPr>
              <p:cNvSpPr txBox="1"/>
              <p:nvPr/>
            </p:nvSpPr>
            <p:spPr>
              <a:xfrm>
                <a:off x="4504590" y="286468"/>
                <a:ext cx="4650782" cy="3660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𝑠𝑖𝑔𝑛𝑎𝑙</m:t>
                          </m:r>
                        </m:sub>
                      </m:sSub>
                      <m:r>
                        <a:rPr lang="en-GB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𝑠𝑒𝑙𝑒𝑐𝑡𝑒𝑑</m:t>
                          </m:r>
                        </m:sub>
                      </m:sSub>
                      <m:r>
                        <a:rPr lang="en-GB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𝑏𝑎𝑐𝑘𝑔𝑟𝑜𝑢𝑛𝑑</m:t>
                          </m:r>
                        </m:sub>
                      </m:sSub>
                    </m:oMath>
                  </m:oMathPara>
                </a14:m>
                <a:endParaRPr lang="en-GB" sz="2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AF04F6A-8C71-4932-B852-48764C232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590" y="286468"/>
                <a:ext cx="4650782" cy="366062"/>
              </a:xfrm>
              <a:prstGeom prst="rect">
                <a:avLst/>
              </a:prstGeom>
              <a:blipFill>
                <a:blip r:embed="rId3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6E11D-A7B6-484A-A369-A4D010B46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3CF6-D018-A545-89AF-B1F7BDD1F07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159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D978E3A7-651E-4A45-92CA-2D44DF51B505}"/>
              </a:ext>
            </a:extLst>
          </p:cNvPr>
          <p:cNvSpPr txBox="1"/>
          <p:nvPr/>
        </p:nvSpPr>
        <p:spPr>
          <a:xfrm>
            <a:off x="152401" y="160087"/>
            <a:ext cx="2349690" cy="492443"/>
          </a:xfrm>
          <a:prstGeom prst="rect">
            <a:avLst/>
          </a:prstGeom>
          <a:solidFill>
            <a:srgbClr val="A1A1A1">
              <a:alpha val="69804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dirty="0">
                <a:latin typeface="Georgia" panose="02040502050405020303" pitchFamily="18" charset="0"/>
              </a:rPr>
              <a:t>ABCD Method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F5CF7B-80E5-144A-833A-6F64A254135D}"/>
              </a:ext>
            </a:extLst>
          </p:cNvPr>
          <p:cNvGrpSpPr/>
          <p:nvPr/>
        </p:nvGrpSpPr>
        <p:grpSpPr>
          <a:xfrm>
            <a:off x="2796540" y="1388650"/>
            <a:ext cx="6598919" cy="4080699"/>
            <a:chOff x="2999259" y="1690688"/>
            <a:chExt cx="6598919" cy="408069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39E5A40-78F5-F345-A832-B1B7F26FF8C2}"/>
                </a:ext>
              </a:extLst>
            </p:cNvPr>
            <p:cNvSpPr/>
            <p:nvPr/>
          </p:nvSpPr>
          <p:spPr>
            <a:xfrm>
              <a:off x="2999259" y="1690688"/>
              <a:ext cx="5275384" cy="299983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0C280C8-05E8-BD40-B6D7-C17F97AF014D}"/>
                </a:ext>
              </a:extLst>
            </p:cNvPr>
            <p:cNvSpPr/>
            <p:nvPr/>
          </p:nvSpPr>
          <p:spPr>
            <a:xfrm>
              <a:off x="7352361" y="1690688"/>
              <a:ext cx="2245817" cy="299983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731C294-03BF-6F4E-9927-43F0B8A21E9D}"/>
                </a:ext>
              </a:extLst>
            </p:cNvPr>
            <p:cNvSpPr/>
            <p:nvPr/>
          </p:nvSpPr>
          <p:spPr>
            <a:xfrm>
              <a:off x="2999259" y="4076629"/>
              <a:ext cx="5275384" cy="16947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7CA2CA8-2244-3942-A8FC-077581B4EDCF}"/>
                </a:ext>
              </a:extLst>
            </p:cNvPr>
            <p:cNvSpPr/>
            <p:nvPr/>
          </p:nvSpPr>
          <p:spPr>
            <a:xfrm>
              <a:off x="7352361" y="4076629"/>
              <a:ext cx="2245817" cy="169475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607A13-39F7-CE40-8226-379CD0AB7DA3}"/>
                </a:ext>
              </a:extLst>
            </p:cNvPr>
            <p:cNvSpPr txBox="1"/>
            <p:nvPr/>
          </p:nvSpPr>
          <p:spPr>
            <a:xfrm>
              <a:off x="4276578" y="2421993"/>
              <a:ext cx="149117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Georgia" panose="02040502050405020303" pitchFamily="18" charset="0"/>
                </a:rPr>
                <a:t>Background</a:t>
              </a:r>
            </a:p>
            <a:p>
              <a:pPr algn="ctr"/>
              <a:endParaRPr lang="en-GB" b="1" dirty="0">
                <a:latin typeface="Georgia" panose="02040502050405020303" pitchFamily="18" charset="0"/>
              </a:endParaRPr>
            </a:p>
            <a:p>
              <a:pPr algn="ctr"/>
              <a:r>
                <a:rPr lang="en-GB" b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24474D-55B3-6D4B-8390-63FBB6CB0145}"/>
                </a:ext>
              </a:extLst>
            </p:cNvPr>
            <p:cNvSpPr txBox="1"/>
            <p:nvPr/>
          </p:nvSpPr>
          <p:spPr>
            <a:xfrm>
              <a:off x="7729681" y="2417748"/>
              <a:ext cx="149117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Georgia" panose="02040502050405020303" pitchFamily="18" charset="0"/>
                </a:rPr>
                <a:t>Control</a:t>
              </a:r>
            </a:p>
            <a:p>
              <a:pPr algn="ctr"/>
              <a:endParaRPr lang="en-GB" b="1" dirty="0">
                <a:latin typeface="Georgia" panose="02040502050405020303" pitchFamily="18" charset="0"/>
              </a:endParaRPr>
            </a:p>
            <a:p>
              <a:pPr algn="ctr"/>
              <a:r>
                <a:rPr lang="en-GB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D7491D1-AC6C-C945-8974-7F0DF4EE383A}"/>
                </a:ext>
              </a:extLst>
            </p:cNvPr>
            <p:cNvSpPr txBox="1"/>
            <p:nvPr/>
          </p:nvSpPr>
          <p:spPr>
            <a:xfrm>
              <a:off x="7729681" y="4516669"/>
              <a:ext cx="149117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Georgia" panose="02040502050405020303" pitchFamily="18" charset="0"/>
                </a:rPr>
                <a:t>Signal</a:t>
              </a:r>
            </a:p>
            <a:p>
              <a:pPr algn="ctr"/>
              <a:endParaRPr lang="en-GB" b="1" dirty="0">
                <a:latin typeface="Georgia" panose="02040502050405020303" pitchFamily="18" charset="0"/>
              </a:endParaRPr>
            </a:p>
            <a:p>
              <a:pPr algn="ctr"/>
              <a:r>
                <a:rPr lang="en-GB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E63EDB-4F24-D740-9554-BFC8C9856C53}"/>
                </a:ext>
              </a:extLst>
            </p:cNvPr>
            <p:cNvSpPr txBox="1"/>
            <p:nvPr/>
          </p:nvSpPr>
          <p:spPr>
            <a:xfrm>
              <a:off x="4276578" y="4516669"/>
              <a:ext cx="149117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Georgia" panose="02040502050405020303" pitchFamily="18" charset="0"/>
                </a:rPr>
                <a:t>Control</a:t>
              </a:r>
            </a:p>
            <a:p>
              <a:pPr algn="ctr"/>
              <a:endParaRPr lang="en-GB" b="1" dirty="0">
                <a:latin typeface="Georgia" panose="02040502050405020303" pitchFamily="18" charset="0"/>
              </a:endParaRPr>
            </a:p>
            <a:p>
              <a:pPr algn="ctr"/>
              <a:r>
                <a:rPr lang="en-GB" b="1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32DD709-D3FF-614C-9AA9-9228D3E1E66C}"/>
              </a:ext>
            </a:extLst>
          </p:cNvPr>
          <p:cNvSpPr txBox="1"/>
          <p:nvPr/>
        </p:nvSpPr>
        <p:spPr>
          <a:xfrm>
            <a:off x="7695027" y="5693944"/>
            <a:ext cx="12387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Georgia" panose="02040502050405020303" pitchFamily="18" charset="0"/>
              </a:rPr>
              <a:t>High M</a:t>
            </a:r>
            <a:r>
              <a:rPr lang="en-GB" sz="2200" baseline="-25000" dirty="0">
                <a:latin typeface="Georgia" panose="02040502050405020303" pitchFamily="18" charset="0"/>
              </a:rPr>
              <a:t>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F1DB1C-A4C6-FD49-97AF-10DED25B1C45}"/>
              </a:ext>
            </a:extLst>
          </p:cNvPr>
          <p:cNvSpPr txBox="1"/>
          <p:nvPr/>
        </p:nvSpPr>
        <p:spPr>
          <a:xfrm>
            <a:off x="4298196" y="5693945"/>
            <a:ext cx="12387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Georgia" panose="02040502050405020303" pitchFamily="18" charset="0"/>
              </a:rPr>
              <a:t>Low M</a:t>
            </a:r>
            <a:r>
              <a:rPr lang="en-GB" sz="2200" baseline="-25000" dirty="0">
                <a:latin typeface="Georgia" panose="02040502050405020303" pitchFamily="18" charset="0"/>
              </a:rPr>
              <a:t>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C506F8-86E1-3A43-964F-E31781738B06}"/>
              </a:ext>
            </a:extLst>
          </p:cNvPr>
          <p:cNvSpPr txBox="1"/>
          <p:nvPr/>
        </p:nvSpPr>
        <p:spPr>
          <a:xfrm>
            <a:off x="1544731" y="2202740"/>
            <a:ext cx="1582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Georgia" panose="02040502050405020303" pitchFamily="18" charset="0"/>
              </a:rPr>
              <a:t>High P</a:t>
            </a:r>
            <a:r>
              <a:rPr lang="en-GB" sz="2200" baseline="-25000" dirty="0">
                <a:latin typeface="Georgia" panose="02040502050405020303" pitchFamily="18" charset="0"/>
              </a:rPr>
              <a:t>T </a:t>
            </a:r>
            <a:r>
              <a:rPr lang="en-GB" sz="2200" dirty="0">
                <a:latin typeface="Georgia" panose="02040502050405020303" pitchFamily="18" charset="0"/>
              </a:rPr>
              <a:t>Cone</a:t>
            </a:r>
            <a:endParaRPr lang="en-GB" sz="2200" baseline="-25000" dirty="0">
              <a:latin typeface="Georgia" panose="02040502050405020303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F23231-71FB-1E4D-88A8-AA656BE7D184}"/>
              </a:ext>
            </a:extLst>
          </p:cNvPr>
          <p:cNvSpPr txBox="1"/>
          <p:nvPr/>
        </p:nvSpPr>
        <p:spPr>
          <a:xfrm>
            <a:off x="1544731" y="4296596"/>
            <a:ext cx="1582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Georgia" panose="02040502050405020303" pitchFamily="18" charset="0"/>
              </a:rPr>
              <a:t>Low P</a:t>
            </a:r>
            <a:r>
              <a:rPr lang="en-GB" sz="2200" baseline="-25000" dirty="0">
                <a:latin typeface="Georgia" panose="02040502050405020303" pitchFamily="18" charset="0"/>
              </a:rPr>
              <a:t>T </a:t>
            </a:r>
            <a:r>
              <a:rPr lang="en-GB" sz="2200" dirty="0">
                <a:latin typeface="Georgia" panose="02040502050405020303" pitchFamily="18" charset="0"/>
              </a:rPr>
              <a:t>Cone</a:t>
            </a:r>
            <a:endParaRPr lang="en-GB" sz="2200" baseline="-25000" dirty="0">
              <a:latin typeface="Georgia" panose="02040502050405020303" pitchFamily="18" charset="0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3086A49A-54B1-0A4C-85CD-BCA28ABE8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3CF6-D018-A545-89AF-B1F7BDD1F07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648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10591A-B596-544C-A958-91E458BDDE85}"/>
                  </a:ext>
                </a:extLst>
              </p:cNvPr>
              <p:cNvSpPr txBox="1"/>
              <p:nvPr/>
            </p:nvSpPr>
            <p:spPr>
              <a:xfrm>
                <a:off x="3158654" y="2487909"/>
                <a:ext cx="5874692" cy="18821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5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𝑠𝑖𝑔𝑛𝑎𝑙</m:t>
                              </m:r>
                            </m:sub>
                          </m:sSub>
                        </m:num>
                        <m:den>
                          <m:r>
                            <a:rPr lang="en-GB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GB" sz="5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GB" sz="5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GB" sz="22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10591A-B596-544C-A958-91E458BDD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8654" y="2487909"/>
                <a:ext cx="5874692" cy="1882182"/>
              </a:xfrm>
              <a:prstGeom prst="rect">
                <a:avLst/>
              </a:prstGeom>
              <a:blipFill>
                <a:blip r:embed="rId2"/>
                <a:stretch>
                  <a:fillRect t="-42953" b="-1295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941502F-02AA-384C-A869-4CACD51540D7}"/>
              </a:ext>
            </a:extLst>
          </p:cNvPr>
          <p:cNvSpPr txBox="1"/>
          <p:nvPr/>
        </p:nvSpPr>
        <p:spPr>
          <a:xfrm>
            <a:off x="5921829" y="35705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938E73-C675-4F19-862D-959E9E4D849C}"/>
              </a:ext>
            </a:extLst>
          </p:cNvPr>
          <p:cNvSpPr txBox="1"/>
          <p:nvPr/>
        </p:nvSpPr>
        <p:spPr>
          <a:xfrm>
            <a:off x="152402" y="163290"/>
            <a:ext cx="2359165" cy="490665"/>
          </a:xfrm>
          <a:prstGeom prst="rect">
            <a:avLst/>
          </a:prstGeom>
          <a:solidFill>
            <a:srgbClr val="A1A1A1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2600" dirty="0">
                <a:latin typeface="Georgia" panose="02040502050405020303" pitchFamily="18" charset="0"/>
              </a:rPr>
              <a:t>Cross Sections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CA2925-1B37-8E46-8FD6-BA8234706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3CF6-D018-A545-89AF-B1F7BDD1F07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7124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79D2A-D30B-2A40-A2F9-65F92110A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9927"/>
            <a:ext cx="10515600" cy="928255"/>
          </a:xfrm>
        </p:spPr>
        <p:txBody>
          <a:bodyPr/>
          <a:lstStyle/>
          <a:p>
            <a:r>
              <a:rPr lang="en-GB" dirty="0"/>
              <a:t>Plot all ATLAS data and all MC data (including EW background)</a:t>
            </a:r>
          </a:p>
          <a:p>
            <a:pPr lvl="1"/>
            <a:r>
              <a:rPr lang="en-GB" dirty="0"/>
              <a:t>The difference between the two is the QCD background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29A94-7CDE-AC4F-9F85-FB6D6F0B8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3CF6-D018-A545-89AF-B1F7BDD1F070}" type="slidenum">
              <a:rPr lang="en-GB" smtClean="0"/>
              <a:t>20</a:t>
            </a:fld>
            <a:endParaRPr lang="en-GB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552434C6-7AB9-624C-AD6B-D71DE0B37A4E}"/>
              </a:ext>
            </a:extLst>
          </p:cNvPr>
          <p:cNvSpPr txBox="1"/>
          <p:nvPr/>
        </p:nvSpPr>
        <p:spPr>
          <a:xfrm>
            <a:off x="152401" y="160087"/>
            <a:ext cx="1870363" cy="492443"/>
          </a:xfrm>
          <a:prstGeom prst="rect">
            <a:avLst/>
          </a:prstGeom>
          <a:solidFill>
            <a:srgbClr val="A1A1A1">
              <a:alpha val="69804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dirty="0">
                <a:latin typeface="Georgia" panose="02040502050405020303" pitchFamily="18" charset="0"/>
              </a:rPr>
              <a:t>Fit Method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9E9AE20-CFF8-2849-96B1-CDEDB43B2981}"/>
              </a:ext>
            </a:extLst>
          </p:cNvPr>
          <p:cNvSpPr txBox="1">
            <a:spLocks/>
          </p:cNvSpPr>
          <p:nvPr/>
        </p:nvSpPr>
        <p:spPr>
          <a:xfrm>
            <a:off x="838200" y="2175164"/>
            <a:ext cx="10515600" cy="928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Plot ATLAS data with the transverse mass cut inverted</a:t>
            </a:r>
          </a:p>
          <a:p>
            <a:pPr lvl="1"/>
            <a:r>
              <a:rPr lang="en-GB" dirty="0"/>
              <a:t>This is a template of the QCD background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728E8A-7D40-0E48-BA9C-4826E06D7480}"/>
              </a:ext>
            </a:extLst>
          </p:cNvPr>
          <p:cNvSpPr txBox="1">
            <a:spLocks/>
          </p:cNvSpPr>
          <p:nvPr/>
        </p:nvSpPr>
        <p:spPr>
          <a:xfrm>
            <a:off x="838200" y="3103419"/>
            <a:ext cx="10515600" cy="3073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Scale the template of the QCD background and the MC data together to fit the ATLAS data</a:t>
            </a:r>
          </a:p>
          <a:p>
            <a:pPr lvl="1"/>
            <a:r>
              <a:rPr lang="en-GB" dirty="0"/>
              <a:t>The scale factor used for the QCD background is then multiplied by the integral for the QCD background, providing an estimate for the true QCD background in the ATLAS data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2047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28A3F64E-7510-4E9F-8534-E229C8B09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6223" y="908303"/>
            <a:ext cx="6539553" cy="5584572"/>
          </a:xfrm>
          <a:prstGeom prst="rect">
            <a:avLst/>
          </a:prstGeom>
        </p:spPr>
      </p:pic>
      <p:sp>
        <p:nvSpPr>
          <p:cNvPr id="4" name="TextBox 15">
            <a:extLst>
              <a:ext uri="{FF2B5EF4-FFF2-40B4-BE49-F238E27FC236}">
                <a16:creationId xmlns:a16="http://schemas.microsoft.com/office/drawing/2014/main" id="{D978E3A7-651E-4A45-92CA-2D44DF51B505}"/>
              </a:ext>
            </a:extLst>
          </p:cNvPr>
          <p:cNvSpPr txBox="1"/>
          <p:nvPr/>
        </p:nvSpPr>
        <p:spPr>
          <a:xfrm>
            <a:off x="152400" y="160088"/>
            <a:ext cx="4738048" cy="492443"/>
          </a:xfrm>
          <a:prstGeom prst="rect">
            <a:avLst/>
          </a:prstGeom>
          <a:solidFill>
            <a:srgbClr val="A1A1A1">
              <a:alpha val="69804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dirty="0">
                <a:latin typeface="Georgia" panose="02040502050405020303" pitchFamily="18" charset="0"/>
              </a:rPr>
              <a:t>Fit Method W-&gt;</a:t>
            </a:r>
            <a:r>
              <a:rPr lang="en-GB" sz="2600" dirty="0" err="1">
                <a:latin typeface="Georgia" panose="02040502050405020303" pitchFamily="18" charset="0"/>
              </a:rPr>
              <a:t>munu</a:t>
            </a:r>
            <a:r>
              <a:rPr lang="en-GB" sz="2600" dirty="0">
                <a:latin typeface="Georgia" panose="02040502050405020303" pitchFamily="18" charset="0"/>
              </a:rPr>
              <a:t> channel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B4DCD0-3A87-744B-B196-5436B436A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3CF6-D018-A545-89AF-B1F7BDD1F070}" type="slidenum">
              <a:rPr lang="en-GB" smtClean="0"/>
              <a:t>21</a:t>
            </a:fld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3227D3-686D-574F-AD42-47CDC1B7411A}"/>
              </a:ext>
            </a:extLst>
          </p:cNvPr>
          <p:cNvSpPr/>
          <p:nvPr/>
        </p:nvSpPr>
        <p:spPr>
          <a:xfrm>
            <a:off x="5444838" y="3288079"/>
            <a:ext cx="235527" cy="2355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C44D1C-FC2A-CC4F-95C1-E0E7B695A1F9}"/>
              </a:ext>
            </a:extLst>
          </p:cNvPr>
          <p:cNvSpPr txBox="1"/>
          <p:nvPr/>
        </p:nvSpPr>
        <p:spPr>
          <a:xfrm>
            <a:off x="5680365" y="3248886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" pitchFamily="2" charset="0"/>
              </a:rPr>
              <a:t>MC signal + EW background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13C894-A0BE-AC45-8CE0-40FD395152AC}"/>
              </a:ext>
            </a:extLst>
          </p:cNvPr>
          <p:cNvSpPr/>
          <p:nvPr/>
        </p:nvSpPr>
        <p:spPr>
          <a:xfrm>
            <a:off x="5444838" y="3621911"/>
            <a:ext cx="235527" cy="23552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3E4B22-367C-7545-ACF2-5C8A3E2EAC1B}"/>
              </a:ext>
            </a:extLst>
          </p:cNvPr>
          <p:cNvSpPr txBox="1"/>
          <p:nvPr/>
        </p:nvSpPr>
        <p:spPr>
          <a:xfrm>
            <a:off x="5680365" y="3582718"/>
            <a:ext cx="149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" pitchFamily="2" charset="0"/>
              </a:rPr>
              <a:t>ATLAS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B614F0-46D2-704B-A321-95DD2FEE040B}"/>
              </a:ext>
            </a:extLst>
          </p:cNvPr>
          <p:cNvSpPr/>
          <p:nvPr/>
        </p:nvSpPr>
        <p:spPr>
          <a:xfrm>
            <a:off x="5444838" y="3955743"/>
            <a:ext cx="235527" cy="23552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CC27F3-D36C-974C-9F26-98BAB4AF6148}"/>
              </a:ext>
            </a:extLst>
          </p:cNvPr>
          <p:cNvSpPr txBox="1"/>
          <p:nvPr/>
        </p:nvSpPr>
        <p:spPr>
          <a:xfrm>
            <a:off x="5680365" y="3916550"/>
            <a:ext cx="1995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" pitchFamily="2" charset="0"/>
              </a:rPr>
              <a:t>QCD background</a:t>
            </a:r>
          </a:p>
        </p:txBody>
      </p:sp>
    </p:spTree>
    <p:extLst>
      <p:ext uri="{BB962C8B-B14F-4D97-AF65-F5344CB8AC3E}">
        <p14:creationId xmlns:p14="http://schemas.microsoft.com/office/powerpoint/2010/main" val="3773789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D978E3A7-651E-4A45-92CA-2D44DF51B505}"/>
              </a:ext>
            </a:extLst>
          </p:cNvPr>
          <p:cNvSpPr txBox="1"/>
          <p:nvPr/>
        </p:nvSpPr>
        <p:spPr>
          <a:xfrm>
            <a:off x="152400" y="160088"/>
            <a:ext cx="4738048" cy="492443"/>
          </a:xfrm>
          <a:prstGeom prst="rect">
            <a:avLst/>
          </a:prstGeom>
          <a:solidFill>
            <a:srgbClr val="A1A1A1">
              <a:alpha val="69804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dirty="0">
                <a:latin typeface="Georgia" panose="02040502050405020303" pitchFamily="18" charset="0"/>
              </a:rPr>
              <a:t>Fit Method W-&gt;</a:t>
            </a:r>
            <a:r>
              <a:rPr lang="en-GB" sz="2600" dirty="0" err="1">
                <a:latin typeface="Georgia" panose="02040502050405020303" pitchFamily="18" charset="0"/>
              </a:rPr>
              <a:t>munu</a:t>
            </a:r>
            <a:r>
              <a:rPr lang="en-GB" sz="2600" dirty="0">
                <a:latin typeface="Georgia" panose="02040502050405020303" pitchFamily="18" charset="0"/>
              </a:rPr>
              <a:t> channel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99C4A602-AF43-418F-877D-79FE1D0D3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2530" y="867836"/>
            <a:ext cx="6586940" cy="56250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37F478-5530-DB4D-89A4-F8969804C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3CF6-D018-A545-89AF-B1F7BDD1F070}" type="slidenum">
              <a:rPr lang="en-GB" smtClean="0"/>
              <a:t>22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D87CA7-2449-F446-AA34-EFAB7600B767}"/>
              </a:ext>
            </a:extLst>
          </p:cNvPr>
          <p:cNvSpPr/>
          <p:nvPr/>
        </p:nvSpPr>
        <p:spPr>
          <a:xfrm>
            <a:off x="5583384" y="3482048"/>
            <a:ext cx="235527" cy="2355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92FCA6-DA32-914E-A28A-F31AE3ED5600}"/>
              </a:ext>
            </a:extLst>
          </p:cNvPr>
          <p:cNvSpPr txBox="1"/>
          <p:nvPr/>
        </p:nvSpPr>
        <p:spPr>
          <a:xfrm>
            <a:off x="5818911" y="3442855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" pitchFamily="2" charset="0"/>
              </a:rPr>
              <a:t>MC signal + all background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E549F9-FCF2-C341-9237-9B7B413ABB0B}"/>
              </a:ext>
            </a:extLst>
          </p:cNvPr>
          <p:cNvSpPr/>
          <p:nvPr/>
        </p:nvSpPr>
        <p:spPr>
          <a:xfrm>
            <a:off x="5583384" y="3815880"/>
            <a:ext cx="235527" cy="23552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5E925D-1C5E-1E4D-8C30-D0B6410B0F51}"/>
              </a:ext>
            </a:extLst>
          </p:cNvPr>
          <p:cNvSpPr txBox="1"/>
          <p:nvPr/>
        </p:nvSpPr>
        <p:spPr>
          <a:xfrm>
            <a:off x="5818911" y="3776687"/>
            <a:ext cx="149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" pitchFamily="2" charset="0"/>
              </a:rPr>
              <a:t>ATLAS data</a:t>
            </a:r>
          </a:p>
        </p:txBody>
      </p:sp>
    </p:spTree>
    <p:extLst>
      <p:ext uri="{BB962C8B-B14F-4D97-AF65-F5344CB8AC3E}">
        <p14:creationId xmlns:p14="http://schemas.microsoft.com/office/powerpoint/2010/main" val="800729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D978E3A7-651E-4A45-92CA-2D44DF51B505}"/>
              </a:ext>
            </a:extLst>
          </p:cNvPr>
          <p:cNvSpPr txBox="1"/>
          <p:nvPr/>
        </p:nvSpPr>
        <p:spPr>
          <a:xfrm>
            <a:off x="152400" y="160088"/>
            <a:ext cx="4738048" cy="492443"/>
          </a:xfrm>
          <a:prstGeom prst="rect">
            <a:avLst/>
          </a:prstGeom>
          <a:solidFill>
            <a:srgbClr val="A1A1A1">
              <a:alpha val="69804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dirty="0">
                <a:latin typeface="Georgia" panose="02040502050405020303" pitchFamily="18" charset="0"/>
              </a:rPr>
              <a:t>Fit Method W-&gt;</a:t>
            </a:r>
            <a:r>
              <a:rPr lang="en-GB" sz="2600" dirty="0" err="1">
                <a:latin typeface="Georgia" panose="02040502050405020303" pitchFamily="18" charset="0"/>
              </a:rPr>
              <a:t>munu</a:t>
            </a:r>
            <a:r>
              <a:rPr lang="en-GB" sz="2600" dirty="0">
                <a:latin typeface="Georgia" panose="02040502050405020303" pitchFamily="18" charset="0"/>
              </a:rPr>
              <a:t> channel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80A8B46A-CC22-40CF-BAF4-9560609A0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5070" y="1027906"/>
            <a:ext cx="9821860" cy="531939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9269CB-B496-7F45-BA1D-9E58F6819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3CF6-D018-A545-89AF-B1F7BDD1F070}" type="slidenum">
              <a:rPr lang="en-GB" smtClean="0"/>
              <a:t>23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BF63D3-9EF3-C04C-9715-92FB09D33822}"/>
              </a:ext>
            </a:extLst>
          </p:cNvPr>
          <p:cNvSpPr/>
          <p:nvPr/>
        </p:nvSpPr>
        <p:spPr>
          <a:xfrm>
            <a:off x="6733308" y="2701635"/>
            <a:ext cx="235527" cy="2355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5B6AAD-6DAC-2648-B77D-24DA7D767E5C}"/>
              </a:ext>
            </a:extLst>
          </p:cNvPr>
          <p:cNvSpPr txBox="1"/>
          <p:nvPr/>
        </p:nvSpPr>
        <p:spPr>
          <a:xfrm>
            <a:off x="6968835" y="2662442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" pitchFamily="2" charset="0"/>
              </a:rPr>
              <a:t>MC signal + EW background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D774DE-F38B-A245-9A98-9B8CB7684C17}"/>
              </a:ext>
            </a:extLst>
          </p:cNvPr>
          <p:cNvSpPr/>
          <p:nvPr/>
        </p:nvSpPr>
        <p:spPr>
          <a:xfrm>
            <a:off x="6733308" y="3035467"/>
            <a:ext cx="235527" cy="23552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98E9DC-8BB9-6646-B747-060067B1359E}"/>
              </a:ext>
            </a:extLst>
          </p:cNvPr>
          <p:cNvSpPr txBox="1"/>
          <p:nvPr/>
        </p:nvSpPr>
        <p:spPr>
          <a:xfrm>
            <a:off x="6968835" y="2996274"/>
            <a:ext cx="149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" pitchFamily="2" charset="0"/>
              </a:rPr>
              <a:t>ATLAS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8E7844-5259-E844-8077-A48113F74767}"/>
              </a:ext>
            </a:extLst>
          </p:cNvPr>
          <p:cNvSpPr/>
          <p:nvPr/>
        </p:nvSpPr>
        <p:spPr>
          <a:xfrm>
            <a:off x="6733308" y="3369299"/>
            <a:ext cx="235527" cy="23552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A5E827-25EB-0D44-A795-E1A7306D3DF4}"/>
              </a:ext>
            </a:extLst>
          </p:cNvPr>
          <p:cNvSpPr txBox="1"/>
          <p:nvPr/>
        </p:nvSpPr>
        <p:spPr>
          <a:xfrm>
            <a:off x="6968835" y="3330106"/>
            <a:ext cx="1995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" pitchFamily="2" charset="0"/>
              </a:rPr>
              <a:t>QCD background</a:t>
            </a:r>
          </a:p>
        </p:txBody>
      </p:sp>
    </p:spTree>
    <p:extLst>
      <p:ext uri="{BB962C8B-B14F-4D97-AF65-F5344CB8AC3E}">
        <p14:creationId xmlns:p14="http://schemas.microsoft.com/office/powerpoint/2010/main" val="2202543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D978E3A7-651E-4A45-92CA-2D44DF51B505}"/>
              </a:ext>
            </a:extLst>
          </p:cNvPr>
          <p:cNvSpPr txBox="1"/>
          <p:nvPr/>
        </p:nvSpPr>
        <p:spPr>
          <a:xfrm>
            <a:off x="152400" y="160088"/>
            <a:ext cx="4738048" cy="492443"/>
          </a:xfrm>
          <a:prstGeom prst="rect">
            <a:avLst/>
          </a:prstGeom>
          <a:solidFill>
            <a:srgbClr val="A1A1A1">
              <a:alpha val="69804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dirty="0">
                <a:latin typeface="Georgia" panose="02040502050405020303" pitchFamily="18" charset="0"/>
              </a:rPr>
              <a:t>Fit Method W-&gt;</a:t>
            </a:r>
            <a:r>
              <a:rPr lang="en-GB" sz="2600" dirty="0" err="1">
                <a:latin typeface="Georgia" panose="02040502050405020303" pitchFamily="18" charset="0"/>
              </a:rPr>
              <a:t>munu</a:t>
            </a:r>
            <a:r>
              <a:rPr lang="en-GB" sz="2600" dirty="0">
                <a:latin typeface="Georgia" panose="02040502050405020303" pitchFamily="18" charset="0"/>
              </a:rPr>
              <a:t> channel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549614C5-F338-4712-B42D-DF1E6FF38C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510" y="1027906"/>
            <a:ext cx="9880979" cy="535141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870C97-AD91-B24D-A455-059A4C452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3CF6-D018-A545-89AF-B1F7BDD1F070}" type="slidenum">
              <a:rPr lang="en-GB" smtClean="0"/>
              <a:t>24</a:t>
            </a:fld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9008E1-4A4C-E84A-9240-7C9889737B0D}"/>
              </a:ext>
            </a:extLst>
          </p:cNvPr>
          <p:cNvSpPr/>
          <p:nvPr/>
        </p:nvSpPr>
        <p:spPr>
          <a:xfrm>
            <a:off x="6774873" y="3010407"/>
            <a:ext cx="235527" cy="2355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E3DABE-5D8F-1645-8B97-5C9BAB6E1190}"/>
              </a:ext>
            </a:extLst>
          </p:cNvPr>
          <p:cNvSpPr txBox="1"/>
          <p:nvPr/>
        </p:nvSpPr>
        <p:spPr>
          <a:xfrm>
            <a:off x="7010400" y="2971214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" pitchFamily="2" charset="0"/>
              </a:rPr>
              <a:t>MC signal + all background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4353F7-1935-264C-BB51-582F82AF5F86}"/>
              </a:ext>
            </a:extLst>
          </p:cNvPr>
          <p:cNvSpPr/>
          <p:nvPr/>
        </p:nvSpPr>
        <p:spPr>
          <a:xfrm>
            <a:off x="6774873" y="3344239"/>
            <a:ext cx="235527" cy="23552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F3B644-26CA-6647-9A62-F0A234C50B4F}"/>
              </a:ext>
            </a:extLst>
          </p:cNvPr>
          <p:cNvSpPr txBox="1"/>
          <p:nvPr/>
        </p:nvSpPr>
        <p:spPr>
          <a:xfrm>
            <a:off x="7010400" y="3305046"/>
            <a:ext cx="149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" pitchFamily="2" charset="0"/>
              </a:rPr>
              <a:t>ATLAS data</a:t>
            </a:r>
          </a:p>
        </p:txBody>
      </p:sp>
    </p:spTree>
    <p:extLst>
      <p:ext uri="{BB962C8B-B14F-4D97-AF65-F5344CB8AC3E}">
        <p14:creationId xmlns:p14="http://schemas.microsoft.com/office/powerpoint/2010/main" val="1319394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D978E3A7-651E-4A45-92CA-2D44DF51B505}"/>
              </a:ext>
            </a:extLst>
          </p:cNvPr>
          <p:cNvSpPr txBox="1"/>
          <p:nvPr/>
        </p:nvSpPr>
        <p:spPr>
          <a:xfrm>
            <a:off x="152400" y="160088"/>
            <a:ext cx="4377899" cy="492443"/>
          </a:xfrm>
          <a:prstGeom prst="rect">
            <a:avLst/>
          </a:prstGeom>
          <a:solidFill>
            <a:srgbClr val="A1A1A1">
              <a:alpha val="69804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dirty="0">
                <a:latin typeface="Georgia" panose="02040502050405020303" pitchFamily="18" charset="0"/>
              </a:rPr>
              <a:t>Fit Method W-&gt;</a:t>
            </a:r>
            <a:r>
              <a:rPr lang="en-GB" sz="2600" dirty="0" err="1">
                <a:latin typeface="Georgia" panose="02040502050405020303" pitchFamily="18" charset="0"/>
              </a:rPr>
              <a:t>enu</a:t>
            </a:r>
            <a:r>
              <a:rPr lang="en-GB" sz="2600" dirty="0">
                <a:latin typeface="Georgia" panose="02040502050405020303" pitchFamily="18" charset="0"/>
              </a:rPr>
              <a:t> channel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B972C254-BFC8-4113-832E-E689A63BE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8574" y="895239"/>
            <a:ext cx="6554851" cy="559763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4E8FBD-675D-924A-B125-BCE8DAEC5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3CF6-D018-A545-89AF-B1F7BDD1F070}" type="slidenum">
              <a:rPr lang="en-GB" smtClean="0"/>
              <a:t>25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A0BCA5-2A31-2543-AE83-405A76E99A96}"/>
              </a:ext>
            </a:extLst>
          </p:cNvPr>
          <p:cNvSpPr/>
          <p:nvPr/>
        </p:nvSpPr>
        <p:spPr>
          <a:xfrm>
            <a:off x="5430982" y="3283527"/>
            <a:ext cx="235527" cy="2355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0C3328-91DE-6B44-A5A1-F098FAD92078}"/>
              </a:ext>
            </a:extLst>
          </p:cNvPr>
          <p:cNvSpPr txBox="1"/>
          <p:nvPr/>
        </p:nvSpPr>
        <p:spPr>
          <a:xfrm>
            <a:off x="5666509" y="3244334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" pitchFamily="2" charset="0"/>
              </a:rPr>
              <a:t>MC signal + EW background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D662A2-93FB-8348-9BCA-12BF95B1CD81}"/>
              </a:ext>
            </a:extLst>
          </p:cNvPr>
          <p:cNvSpPr/>
          <p:nvPr/>
        </p:nvSpPr>
        <p:spPr>
          <a:xfrm>
            <a:off x="5430982" y="3617359"/>
            <a:ext cx="235527" cy="23552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30AEDB-77F4-8A44-8659-F13133BCB11C}"/>
              </a:ext>
            </a:extLst>
          </p:cNvPr>
          <p:cNvSpPr txBox="1"/>
          <p:nvPr/>
        </p:nvSpPr>
        <p:spPr>
          <a:xfrm>
            <a:off x="5666509" y="3578166"/>
            <a:ext cx="149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" pitchFamily="2" charset="0"/>
              </a:rPr>
              <a:t>ATLAS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9BE462-0423-204B-818E-143E95A1F4C4}"/>
              </a:ext>
            </a:extLst>
          </p:cNvPr>
          <p:cNvSpPr/>
          <p:nvPr/>
        </p:nvSpPr>
        <p:spPr>
          <a:xfrm>
            <a:off x="5430982" y="3951191"/>
            <a:ext cx="235527" cy="23552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5DA1B1-3DFE-3C43-80DD-6E083D881830}"/>
              </a:ext>
            </a:extLst>
          </p:cNvPr>
          <p:cNvSpPr txBox="1"/>
          <p:nvPr/>
        </p:nvSpPr>
        <p:spPr>
          <a:xfrm>
            <a:off x="5666509" y="3911998"/>
            <a:ext cx="1995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" pitchFamily="2" charset="0"/>
              </a:rPr>
              <a:t>QCD background</a:t>
            </a:r>
          </a:p>
        </p:txBody>
      </p:sp>
    </p:spTree>
    <p:extLst>
      <p:ext uri="{BB962C8B-B14F-4D97-AF65-F5344CB8AC3E}">
        <p14:creationId xmlns:p14="http://schemas.microsoft.com/office/powerpoint/2010/main" val="4226381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A02B35DA-49F3-42CF-BAF6-9C270B77B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9215" y="1004662"/>
            <a:ext cx="10133569" cy="5488213"/>
          </a:xfrm>
          <a:prstGeom prst="rect">
            <a:avLst/>
          </a:prstGeom>
        </p:spPr>
      </p:pic>
      <p:sp>
        <p:nvSpPr>
          <p:cNvPr id="4" name="TextBox 15">
            <a:extLst>
              <a:ext uri="{FF2B5EF4-FFF2-40B4-BE49-F238E27FC236}">
                <a16:creationId xmlns:a16="http://schemas.microsoft.com/office/drawing/2014/main" id="{D978E3A7-651E-4A45-92CA-2D44DF51B505}"/>
              </a:ext>
            </a:extLst>
          </p:cNvPr>
          <p:cNvSpPr txBox="1"/>
          <p:nvPr/>
        </p:nvSpPr>
        <p:spPr>
          <a:xfrm>
            <a:off x="152400" y="160088"/>
            <a:ext cx="4377899" cy="492443"/>
          </a:xfrm>
          <a:prstGeom prst="rect">
            <a:avLst/>
          </a:prstGeom>
          <a:solidFill>
            <a:srgbClr val="A1A1A1">
              <a:alpha val="69804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dirty="0">
                <a:latin typeface="Georgia" panose="02040502050405020303" pitchFamily="18" charset="0"/>
              </a:rPr>
              <a:t>Fit Method W-&gt;</a:t>
            </a:r>
            <a:r>
              <a:rPr lang="en-GB" sz="2600" dirty="0" err="1">
                <a:latin typeface="Georgia" panose="02040502050405020303" pitchFamily="18" charset="0"/>
              </a:rPr>
              <a:t>enu</a:t>
            </a:r>
            <a:r>
              <a:rPr lang="en-GB" sz="2600" dirty="0">
                <a:latin typeface="Georgia" panose="02040502050405020303" pitchFamily="18" charset="0"/>
              </a:rPr>
              <a:t> channel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C6A1BE-49EC-0141-ABF8-FB0E6AC87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3CF6-D018-A545-89AF-B1F7BDD1F070}" type="slidenum">
              <a:rPr lang="en-GB" smtClean="0"/>
              <a:t>26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A06C13-25FE-2B4F-8271-A1410EF27A03}"/>
              </a:ext>
            </a:extLst>
          </p:cNvPr>
          <p:cNvSpPr/>
          <p:nvPr/>
        </p:nvSpPr>
        <p:spPr>
          <a:xfrm>
            <a:off x="6954984" y="3368117"/>
            <a:ext cx="235527" cy="2355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34DFF0-0B1F-8440-9F2C-3FAB708C032A}"/>
              </a:ext>
            </a:extLst>
          </p:cNvPr>
          <p:cNvSpPr txBox="1"/>
          <p:nvPr/>
        </p:nvSpPr>
        <p:spPr>
          <a:xfrm>
            <a:off x="7190511" y="3328924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" pitchFamily="2" charset="0"/>
              </a:rPr>
              <a:t>MC signal + all background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44A389-B684-6E49-A169-CC7A2DDD771E}"/>
              </a:ext>
            </a:extLst>
          </p:cNvPr>
          <p:cNvSpPr/>
          <p:nvPr/>
        </p:nvSpPr>
        <p:spPr>
          <a:xfrm>
            <a:off x="6954984" y="3701949"/>
            <a:ext cx="235527" cy="23552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092BDA-4087-794F-97BF-04B40155EA4E}"/>
              </a:ext>
            </a:extLst>
          </p:cNvPr>
          <p:cNvSpPr txBox="1"/>
          <p:nvPr/>
        </p:nvSpPr>
        <p:spPr>
          <a:xfrm>
            <a:off x="7190511" y="3662756"/>
            <a:ext cx="149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" pitchFamily="2" charset="0"/>
              </a:rPr>
              <a:t>ATLAS data</a:t>
            </a:r>
          </a:p>
        </p:txBody>
      </p:sp>
    </p:spTree>
    <p:extLst>
      <p:ext uri="{BB962C8B-B14F-4D97-AF65-F5344CB8AC3E}">
        <p14:creationId xmlns:p14="http://schemas.microsoft.com/office/powerpoint/2010/main" val="793728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D978E3A7-651E-4A45-92CA-2D44DF51B505}"/>
              </a:ext>
            </a:extLst>
          </p:cNvPr>
          <p:cNvSpPr txBox="1"/>
          <p:nvPr/>
        </p:nvSpPr>
        <p:spPr>
          <a:xfrm>
            <a:off x="152400" y="160088"/>
            <a:ext cx="4377899" cy="492443"/>
          </a:xfrm>
          <a:prstGeom prst="rect">
            <a:avLst/>
          </a:prstGeom>
          <a:solidFill>
            <a:srgbClr val="A1A1A1">
              <a:alpha val="69804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dirty="0">
                <a:latin typeface="Georgia" panose="02040502050405020303" pitchFamily="18" charset="0"/>
              </a:rPr>
              <a:t>Fit Method W-&gt;</a:t>
            </a:r>
            <a:r>
              <a:rPr lang="en-GB" sz="2600" dirty="0" err="1">
                <a:latin typeface="Georgia" panose="02040502050405020303" pitchFamily="18" charset="0"/>
              </a:rPr>
              <a:t>enu</a:t>
            </a:r>
            <a:r>
              <a:rPr lang="en-GB" sz="2600" dirty="0">
                <a:latin typeface="Georgia" panose="02040502050405020303" pitchFamily="18" charset="0"/>
              </a:rPr>
              <a:t> channel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0E1A71B1-A85F-44D9-A612-D281A4B85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6224" y="857568"/>
            <a:ext cx="10179551" cy="551311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3C3ED6-B7E7-844A-A7BB-BC1E1008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3CF6-D018-A545-89AF-B1F7BDD1F070}" type="slidenum">
              <a:rPr lang="en-GB" smtClean="0"/>
              <a:t>27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D81762-CDAE-6D40-9FF4-571650FD8810}"/>
              </a:ext>
            </a:extLst>
          </p:cNvPr>
          <p:cNvSpPr/>
          <p:nvPr/>
        </p:nvSpPr>
        <p:spPr>
          <a:xfrm>
            <a:off x="6885712" y="2975250"/>
            <a:ext cx="235527" cy="2355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DE2461-3E67-2846-97B7-5AB9CD4A6764}"/>
              </a:ext>
            </a:extLst>
          </p:cNvPr>
          <p:cNvSpPr txBox="1"/>
          <p:nvPr/>
        </p:nvSpPr>
        <p:spPr>
          <a:xfrm>
            <a:off x="7121239" y="2936057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" pitchFamily="2" charset="0"/>
              </a:rPr>
              <a:t>MC signal + EW background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53AD8D-A9B8-4143-BA72-D2505D01CDC5}"/>
              </a:ext>
            </a:extLst>
          </p:cNvPr>
          <p:cNvSpPr/>
          <p:nvPr/>
        </p:nvSpPr>
        <p:spPr>
          <a:xfrm>
            <a:off x="6885712" y="3309082"/>
            <a:ext cx="235527" cy="23552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1DB92B-79AA-F74E-8A84-0AC104105F1C}"/>
              </a:ext>
            </a:extLst>
          </p:cNvPr>
          <p:cNvSpPr txBox="1"/>
          <p:nvPr/>
        </p:nvSpPr>
        <p:spPr>
          <a:xfrm>
            <a:off x="7121239" y="3269889"/>
            <a:ext cx="149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" pitchFamily="2" charset="0"/>
              </a:rPr>
              <a:t>ATLAS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239522-1A9E-294B-AF13-677F9E47596D}"/>
              </a:ext>
            </a:extLst>
          </p:cNvPr>
          <p:cNvSpPr/>
          <p:nvPr/>
        </p:nvSpPr>
        <p:spPr>
          <a:xfrm>
            <a:off x="6885712" y="3642914"/>
            <a:ext cx="235527" cy="23552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653B7F-B0B2-6D42-87C2-DD1777F4BCAC}"/>
              </a:ext>
            </a:extLst>
          </p:cNvPr>
          <p:cNvSpPr txBox="1"/>
          <p:nvPr/>
        </p:nvSpPr>
        <p:spPr>
          <a:xfrm>
            <a:off x="7121239" y="3603721"/>
            <a:ext cx="1995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" pitchFamily="2" charset="0"/>
              </a:rPr>
              <a:t>QCD background</a:t>
            </a:r>
          </a:p>
        </p:txBody>
      </p:sp>
    </p:spTree>
    <p:extLst>
      <p:ext uri="{BB962C8B-B14F-4D97-AF65-F5344CB8AC3E}">
        <p14:creationId xmlns:p14="http://schemas.microsoft.com/office/powerpoint/2010/main" val="2372701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D978E3A7-651E-4A45-92CA-2D44DF51B505}"/>
              </a:ext>
            </a:extLst>
          </p:cNvPr>
          <p:cNvSpPr txBox="1"/>
          <p:nvPr/>
        </p:nvSpPr>
        <p:spPr>
          <a:xfrm>
            <a:off x="152400" y="160088"/>
            <a:ext cx="4377899" cy="492443"/>
          </a:xfrm>
          <a:prstGeom prst="rect">
            <a:avLst/>
          </a:prstGeom>
          <a:solidFill>
            <a:srgbClr val="A1A1A1">
              <a:alpha val="69804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dirty="0">
                <a:latin typeface="Georgia" panose="02040502050405020303" pitchFamily="18" charset="0"/>
              </a:rPr>
              <a:t>Fit Method W-&gt;</a:t>
            </a:r>
            <a:r>
              <a:rPr lang="en-GB" sz="2600" dirty="0" err="1">
                <a:latin typeface="Georgia" panose="02040502050405020303" pitchFamily="18" charset="0"/>
              </a:rPr>
              <a:t>enu</a:t>
            </a:r>
            <a:r>
              <a:rPr lang="en-GB" sz="2600" dirty="0">
                <a:latin typeface="Georgia" panose="02040502050405020303" pitchFamily="18" charset="0"/>
              </a:rPr>
              <a:t> channel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42A23524-2280-4706-B8BF-507E959313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3337" y="1094249"/>
            <a:ext cx="9585326" cy="519129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18B6F2-F4A0-BB46-9944-20F6896C4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3CF6-D018-A545-89AF-B1F7BDD1F070}" type="slidenum">
              <a:rPr lang="en-GB" smtClean="0"/>
              <a:t>28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3E1298-E9BD-3A42-B3EB-F7CB0DA39777}"/>
              </a:ext>
            </a:extLst>
          </p:cNvPr>
          <p:cNvSpPr/>
          <p:nvPr/>
        </p:nvSpPr>
        <p:spPr>
          <a:xfrm>
            <a:off x="6691748" y="3126571"/>
            <a:ext cx="235527" cy="2355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E0499-4160-2744-B90F-E29F62E05F4E}"/>
              </a:ext>
            </a:extLst>
          </p:cNvPr>
          <p:cNvSpPr txBox="1"/>
          <p:nvPr/>
        </p:nvSpPr>
        <p:spPr>
          <a:xfrm>
            <a:off x="6927275" y="3087378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" pitchFamily="2" charset="0"/>
              </a:rPr>
              <a:t>MC signal + all background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118BC3-44E9-7940-8DA3-AC08970C7C46}"/>
              </a:ext>
            </a:extLst>
          </p:cNvPr>
          <p:cNvSpPr/>
          <p:nvPr/>
        </p:nvSpPr>
        <p:spPr>
          <a:xfrm>
            <a:off x="6691748" y="3460403"/>
            <a:ext cx="235527" cy="23552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A31D31-5F91-D545-9079-06DFB9EB9BA8}"/>
              </a:ext>
            </a:extLst>
          </p:cNvPr>
          <p:cNvSpPr txBox="1"/>
          <p:nvPr/>
        </p:nvSpPr>
        <p:spPr>
          <a:xfrm>
            <a:off x="6927275" y="3421210"/>
            <a:ext cx="149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" pitchFamily="2" charset="0"/>
              </a:rPr>
              <a:t>ATLAS data</a:t>
            </a:r>
          </a:p>
        </p:txBody>
      </p:sp>
    </p:spTree>
    <p:extLst>
      <p:ext uri="{BB962C8B-B14F-4D97-AF65-F5344CB8AC3E}">
        <p14:creationId xmlns:p14="http://schemas.microsoft.com/office/powerpoint/2010/main" val="8445853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D978E3A7-651E-4A45-92CA-2D44DF51B505}"/>
              </a:ext>
            </a:extLst>
          </p:cNvPr>
          <p:cNvSpPr txBox="1"/>
          <p:nvPr/>
        </p:nvSpPr>
        <p:spPr>
          <a:xfrm>
            <a:off x="152401" y="160087"/>
            <a:ext cx="2534528" cy="492443"/>
          </a:xfrm>
          <a:prstGeom prst="rect">
            <a:avLst/>
          </a:prstGeom>
          <a:solidFill>
            <a:srgbClr val="A1A1A1">
              <a:alpha val="69804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dirty="0">
                <a:latin typeface="Georgia" panose="02040502050405020303" pitchFamily="18" charset="0"/>
              </a:rPr>
              <a:t>Z Boson 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5CEAF0-68AB-034E-AF19-0831484AA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3CF6-D018-A545-89AF-B1F7BDD1F070}" type="slidenum">
              <a:rPr lang="en-GB" smtClean="0"/>
              <a:t>29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784BAB-AC90-CF46-BD14-65124B695F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487"/>
          <a:stretch/>
        </p:blipFill>
        <p:spPr>
          <a:xfrm>
            <a:off x="1279223" y="3665949"/>
            <a:ext cx="9633554" cy="176661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2CF10FB-AB27-4134-979B-35BFDF01B6FE}"/>
              </a:ext>
            </a:extLst>
          </p:cNvPr>
          <p:cNvGrpSpPr/>
          <p:nvPr/>
        </p:nvGrpSpPr>
        <p:grpSpPr>
          <a:xfrm>
            <a:off x="2786" y="1616020"/>
            <a:ext cx="12017612" cy="1146790"/>
            <a:chOff x="270019" y="2075727"/>
            <a:chExt cx="11426874" cy="104684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6016071-040F-104D-AACD-0F0693C359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7515"/>
            <a:stretch/>
          </p:blipFill>
          <p:spPr>
            <a:xfrm>
              <a:off x="270019" y="2075727"/>
              <a:ext cx="5713437" cy="10468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AA79C9C-445E-A94B-BDDE-986D13FC6A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20" b="34951"/>
            <a:stretch/>
          </p:blipFill>
          <p:spPr>
            <a:xfrm>
              <a:off x="5983456" y="2124963"/>
              <a:ext cx="5713437" cy="948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5563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41502F-02AA-384C-A869-4CACD51540D7}"/>
              </a:ext>
            </a:extLst>
          </p:cNvPr>
          <p:cNvSpPr txBox="1"/>
          <p:nvPr/>
        </p:nvSpPr>
        <p:spPr>
          <a:xfrm>
            <a:off x="5921829" y="35705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938E73-C675-4F19-862D-959E9E4D849C}"/>
              </a:ext>
            </a:extLst>
          </p:cNvPr>
          <p:cNvSpPr txBox="1"/>
          <p:nvPr/>
        </p:nvSpPr>
        <p:spPr>
          <a:xfrm>
            <a:off x="152402" y="163290"/>
            <a:ext cx="3240583" cy="509620"/>
          </a:xfrm>
          <a:prstGeom prst="rect">
            <a:avLst/>
          </a:prstGeom>
          <a:solidFill>
            <a:srgbClr val="A1A1A1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2600" dirty="0">
                <a:latin typeface="Georgia" panose="02040502050405020303" pitchFamily="18" charset="0"/>
              </a:rPr>
              <a:t>The ATLAS Detector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CA2925-1B37-8E46-8FD6-BA8234706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3CF6-D018-A545-89AF-B1F7BDD1F070}" type="slidenum">
              <a:rPr lang="en-GB" smtClean="0"/>
              <a:t>3</a:t>
            </a:fld>
            <a:endParaRPr lang="en-GB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EBF2F6AA-1C00-4179-80AA-F53CE94EB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961" y="765397"/>
            <a:ext cx="7318466" cy="592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787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D978E3A7-651E-4A45-92CA-2D44DF51B505}"/>
              </a:ext>
            </a:extLst>
          </p:cNvPr>
          <p:cNvSpPr txBox="1"/>
          <p:nvPr/>
        </p:nvSpPr>
        <p:spPr>
          <a:xfrm>
            <a:off x="152400" y="160087"/>
            <a:ext cx="2689273" cy="492443"/>
          </a:xfrm>
          <a:prstGeom prst="rect">
            <a:avLst/>
          </a:prstGeom>
          <a:solidFill>
            <a:srgbClr val="A1A1A1">
              <a:alpha val="69804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dirty="0">
                <a:latin typeface="Georgia" panose="02040502050405020303" pitchFamily="18" charset="0"/>
              </a:rPr>
              <a:t>W Boson 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5CEAF0-68AB-034E-AF19-0831484AA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3CF6-D018-A545-89AF-B1F7BDD1F070}" type="slidenum">
              <a:rPr lang="en-GB" smtClean="0"/>
              <a:t>30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913733-9C5B-4941-8063-DF2F23AC89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552"/>
          <a:stretch/>
        </p:blipFill>
        <p:spPr>
          <a:xfrm>
            <a:off x="829228" y="3732334"/>
            <a:ext cx="10393012" cy="170774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FD82547-39C9-482F-910E-1AFD069CEA4C}"/>
              </a:ext>
            </a:extLst>
          </p:cNvPr>
          <p:cNvGrpSpPr/>
          <p:nvPr/>
        </p:nvGrpSpPr>
        <p:grpSpPr>
          <a:xfrm>
            <a:off x="0" y="1526669"/>
            <a:ext cx="12192000" cy="1224571"/>
            <a:chOff x="236807" y="2054323"/>
            <a:chExt cx="11826428" cy="115461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F81A2D2-D292-5548-B8C3-656A0026D0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799" b="68243"/>
            <a:stretch/>
          </p:blipFill>
          <p:spPr>
            <a:xfrm>
              <a:off x="236807" y="2140737"/>
              <a:ext cx="5539153" cy="97662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9ADA91B-54BB-2D40-8281-95D66213E5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77" t="32919" b="32483"/>
            <a:stretch/>
          </p:blipFill>
          <p:spPr>
            <a:xfrm>
              <a:off x="6081862" y="2054323"/>
              <a:ext cx="5981373" cy="11546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8802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D978E3A7-651E-4A45-92CA-2D44DF51B505}"/>
              </a:ext>
            </a:extLst>
          </p:cNvPr>
          <p:cNvSpPr txBox="1"/>
          <p:nvPr/>
        </p:nvSpPr>
        <p:spPr>
          <a:xfrm>
            <a:off x="152401" y="160087"/>
            <a:ext cx="4927599" cy="492443"/>
          </a:xfrm>
          <a:prstGeom prst="rect">
            <a:avLst/>
          </a:prstGeom>
          <a:solidFill>
            <a:srgbClr val="A1A1A1">
              <a:alpha val="69804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dirty="0">
                <a:latin typeface="Georgia" panose="02040502050405020303" pitchFamily="18" charset="0"/>
              </a:rPr>
              <a:t>Extension: W Boson Asymmetry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CD0E27-1023-A04B-BA45-E35AAEFEB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3CF6-D018-A545-89AF-B1F7BDD1F070}" type="slidenum">
              <a:rPr lang="en-GB" smtClean="0"/>
              <a:t>31</a:t>
            </a:fld>
            <a:endParaRPr lang="en-GB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071FBA80-9D39-46E5-B011-2660DA72D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985" y="863245"/>
            <a:ext cx="8708030" cy="567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9108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D978E3A7-651E-4A45-92CA-2D44DF51B505}"/>
              </a:ext>
            </a:extLst>
          </p:cNvPr>
          <p:cNvSpPr txBox="1"/>
          <p:nvPr/>
        </p:nvSpPr>
        <p:spPr>
          <a:xfrm>
            <a:off x="152401" y="160087"/>
            <a:ext cx="4927599" cy="492443"/>
          </a:xfrm>
          <a:prstGeom prst="rect">
            <a:avLst/>
          </a:prstGeom>
          <a:solidFill>
            <a:srgbClr val="A1A1A1">
              <a:alpha val="69804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dirty="0">
                <a:latin typeface="Georgia" panose="02040502050405020303" pitchFamily="18" charset="0"/>
              </a:rPr>
              <a:t>Extension: W Boson Asymmetry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CD0E27-1023-A04B-BA45-E35AAEFEB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3CF6-D018-A545-89AF-B1F7BDD1F070}" type="slidenum">
              <a:rPr lang="en-GB" smtClean="0"/>
              <a:t>32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BF7E4B-A3E0-454A-AA7E-CAB0861E8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06" y="2798299"/>
            <a:ext cx="9160188" cy="126140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11615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E3262-6C07-AB4A-8E3B-986086382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800" dirty="0">
                <a:latin typeface="Georgia" panose="02040502050405020303" pitchFamily="18" charset="0"/>
              </a:rPr>
              <a:t>Backup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5CBD51-8238-3F4E-94FB-87ADBB0D0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3CF6-D018-A545-89AF-B1F7BDD1F070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01269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B1F3B7-3AD4-1C4A-9F74-7241DED4A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3CF6-D018-A545-89AF-B1F7BDD1F070}" type="slidenum">
              <a:rPr lang="en-GB" smtClean="0"/>
              <a:t>34</a:t>
            </a:fld>
            <a:endParaRPr lang="en-GB"/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7BBD3BE9-B3FF-456F-9601-9FC623F35D2D}"/>
              </a:ext>
            </a:extLst>
          </p:cNvPr>
          <p:cNvSpPr txBox="1"/>
          <p:nvPr/>
        </p:nvSpPr>
        <p:spPr>
          <a:xfrm>
            <a:off x="152400" y="160087"/>
            <a:ext cx="4671704" cy="492443"/>
          </a:xfrm>
          <a:prstGeom prst="rect">
            <a:avLst/>
          </a:prstGeom>
          <a:solidFill>
            <a:srgbClr val="A1A1A1">
              <a:alpha val="69804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dirty="0">
                <a:latin typeface="Georgia" panose="02040502050405020303" pitchFamily="18" charset="0"/>
              </a:rPr>
              <a:t>Z-&gt;</a:t>
            </a:r>
            <a:r>
              <a:rPr lang="en-GB" sz="2600" dirty="0" err="1">
                <a:latin typeface="Georgia" panose="02040502050405020303" pitchFamily="18" charset="0"/>
              </a:rPr>
              <a:t>ee</a:t>
            </a:r>
            <a:r>
              <a:rPr lang="en-GB" sz="2600" dirty="0">
                <a:latin typeface="Georgia" panose="02040502050405020303" pitchFamily="18" charset="0"/>
              </a:rPr>
              <a:t> Selection Criteria (Cuts)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E2677F-FBC5-9946-AE90-1227E0D4CA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782" b="50000"/>
          <a:stretch/>
        </p:blipFill>
        <p:spPr>
          <a:xfrm>
            <a:off x="6096000" y="288499"/>
            <a:ext cx="4213375" cy="4924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58E6A0-A593-B44C-A40A-00748B848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49095" y="0"/>
            <a:ext cx="42938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17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6092F-935A-AF4C-9A5F-A0325A683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3CF6-D018-A545-89AF-B1F7BDD1F070}" type="slidenum">
              <a:rPr lang="en-GB" smtClean="0"/>
              <a:t>35</a:t>
            </a:fld>
            <a:endParaRPr lang="en-GB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C99AA917-36D7-0942-B634-6707E972AC07}"/>
              </a:ext>
            </a:extLst>
          </p:cNvPr>
          <p:cNvSpPr txBox="1"/>
          <p:nvPr/>
        </p:nvSpPr>
        <p:spPr>
          <a:xfrm>
            <a:off x="152400" y="160087"/>
            <a:ext cx="5316182" cy="492443"/>
          </a:xfrm>
          <a:prstGeom prst="rect">
            <a:avLst/>
          </a:prstGeom>
          <a:solidFill>
            <a:srgbClr val="A1A1A1">
              <a:alpha val="69804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dirty="0">
                <a:latin typeface="Georgia" panose="02040502050405020303" pitchFamily="18" charset="0"/>
              </a:rPr>
              <a:t>Z-&gt;</a:t>
            </a:r>
            <a:r>
              <a:rPr lang="en-GB" sz="2600" dirty="0" err="1">
                <a:latin typeface="Georgia" panose="02040502050405020303" pitchFamily="18" charset="0"/>
              </a:rPr>
              <a:t>mumu</a:t>
            </a:r>
            <a:r>
              <a:rPr lang="en-GB" sz="2600" dirty="0">
                <a:latin typeface="Georgia" panose="02040502050405020303" pitchFamily="18" charset="0"/>
              </a:rPr>
              <a:t> Selection Criteria (Cuts)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2003E8-EBCB-D74C-B3A7-FC2237375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58" y="1079500"/>
            <a:ext cx="4002250" cy="24928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DB7854-BD80-B743-AD31-0B0392CDB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621" y="1079501"/>
            <a:ext cx="3977920" cy="24928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E0DF89-EDDA-D846-9DCB-5D034FD30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678" y="3748471"/>
            <a:ext cx="4199259" cy="24902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3E8BC7-BF4A-234E-AA4E-C31538649F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288" b="-5038"/>
          <a:stretch/>
        </p:blipFill>
        <p:spPr>
          <a:xfrm>
            <a:off x="8266842" y="2795873"/>
            <a:ext cx="3340100" cy="190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7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5">
            <a:extLst>
              <a:ext uri="{FF2B5EF4-FFF2-40B4-BE49-F238E27FC236}">
                <a16:creationId xmlns:a16="http://schemas.microsoft.com/office/drawing/2014/main" id="{B186DF2E-91EB-4159-BB5F-4B2440C87063}"/>
              </a:ext>
            </a:extLst>
          </p:cNvPr>
          <p:cNvSpPr txBox="1"/>
          <p:nvPr/>
        </p:nvSpPr>
        <p:spPr>
          <a:xfrm>
            <a:off x="152399" y="160087"/>
            <a:ext cx="5354094" cy="492443"/>
          </a:xfrm>
          <a:prstGeom prst="rect">
            <a:avLst/>
          </a:prstGeom>
          <a:solidFill>
            <a:srgbClr val="A1A1A1">
              <a:alpha val="69804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dirty="0">
                <a:latin typeface="Georgia" panose="02040502050405020303" pitchFamily="18" charset="0"/>
              </a:rPr>
              <a:t>W-&gt;</a:t>
            </a:r>
            <a:r>
              <a:rPr lang="en-GB" sz="2600" dirty="0" err="1">
                <a:latin typeface="Georgia" panose="02040502050405020303" pitchFamily="18" charset="0"/>
              </a:rPr>
              <a:t>munu</a:t>
            </a:r>
            <a:r>
              <a:rPr lang="en-GB" sz="2600" dirty="0">
                <a:latin typeface="Georgia" panose="02040502050405020303" pitchFamily="18" charset="0"/>
              </a:rPr>
              <a:t> Selection Criteria (Cuts)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232969-7709-084E-818A-3292A9ADE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3CF6-D018-A545-89AF-B1F7BDD1F070}" type="slidenum">
              <a:rPr lang="en-GB" smtClean="0"/>
              <a:t>36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C0DC65-BCEE-044C-B3C6-8849C6686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99" y="825740"/>
            <a:ext cx="3376815" cy="28836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5690EA-3F50-F74E-B99C-1B45566BB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550" y="825739"/>
            <a:ext cx="3376815" cy="28836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A7292E-983E-5443-8999-E7E186190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1550" y="3819559"/>
            <a:ext cx="3376814" cy="28836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994EF5-8491-8441-9D1F-358CE5E60A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098" y="3819558"/>
            <a:ext cx="3376816" cy="28836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9B661B-1EBA-B74C-B93D-FCAA56C5B5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51" t="50000"/>
          <a:stretch/>
        </p:blipFill>
        <p:spPr>
          <a:xfrm>
            <a:off x="7418364" y="2809407"/>
            <a:ext cx="4843210" cy="191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2940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5">
            <a:extLst>
              <a:ext uri="{FF2B5EF4-FFF2-40B4-BE49-F238E27FC236}">
                <a16:creationId xmlns:a16="http://schemas.microsoft.com/office/drawing/2014/main" id="{B186DF2E-91EB-4159-BB5F-4B2440C87063}"/>
              </a:ext>
            </a:extLst>
          </p:cNvPr>
          <p:cNvSpPr txBox="1"/>
          <p:nvPr/>
        </p:nvSpPr>
        <p:spPr>
          <a:xfrm>
            <a:off x="152399" y="160087"/>
            <a:ext cx="5354094" cy="492443"/>
          </a:xfrm>
          <a:prstGeom prst="rect">
            <a:avLst/>
          </a:prstGeom>
          <a:solidFill>
            <a:srgbClr val="A1A1A1">
              <a:alpha val="69804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dirty="0">
                <a:latin typeface="Georgia" panose="02040502050405020303" pitchFamily="18" charset="0"/>
              </a:rPr>
              <a:t>W-&gt;</a:t>
            </a:r>
            <a:r>
              <a:rPr lang="en-GB" sz="2600" dirty="0" err="1">
                <a:latin typeface="Georgia" panose="02040502050405020303" pitchFamily="18" charset="0"/>
              </a:rPr>
              <a:t>munu</a:t>
            </a:r>
            <a:r>
              <a:rPr lang="en-GB" sz="2600" dirty="0">
                <a:latin typeface="Georgia" panose="02040502050405020303" pitchFamily="18" charset="0"/>
              </a:rPr>
              <a:t> Background Zero Peak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232969-7709-084E-818A-3292A9ADE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3CF6-D018-A545-89AF-B1F7BDD1F070}" type="slidenum">
              <a:rPr lang="en-GB" smtClean="0"/>
              <a:t>37</a:t>
            </a:fld>
            <a:endParaRPr lang="en-GB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7A4BFB77-6061-42DD-BF51-AD5C7DA39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360" y="937683"/>
            <a:ext cx="6345279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430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5">
            <a:extLst>
              <a:ext uri="{FF2B5EF4-FFF2-40B4-BE49-F238E27FC236}">
                <a16:creationId xmlns:a16="http://schemas.microsoft.com/office/drawing/2014/main" id="{D978E3A7-651E-4A45-92CA-2D44DF51B505}"/>
              </a:ext>
            </a:extLst>
          </p:cNvPr>
          <p:cNvSpPr txBox="1"/>
          <p:nvPr/>
        </p:nvSpPr>
        <p:spPr>
          <a:xfrm>
            <a:off x="152400" y="160088"/>
            <a:ext cx="4377899" cy="492443"/>
          </a:xfrm>
          <a:prstGeom prst="rect">
            <a:avLst/>
          </a:prstGeom>
          <a:solidFill>
            <a:srgbClr val="A1A1A1">
              <a:alpha val="69804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dirty="0">
                <a:latin typeface="Georgia" panose="02040502050405020303" pitchFamily="18" charset="0"/>
              </a:rPr>
              <a:t>Fit Method W-&gt;</a:t>
            </a:r>
            <a:r>
              <a:rPr lang="en-GB" sz="2600" dirty="0" err="1">
                <a:latin typeface="Georgia" panose="02040502050405020303" pitchFamily="18" charset="0"/>
              </a:rPr>
              <a:t>enu</a:t>
            </a:r>
            <a:r>
              <a:rPr lang="en-GB" sz="2600" dirty="0">
                <a:latin typeface="Georgia" panose="02040502050405020303" pitchFamily="18" charset="0"/>
              </a:rPr>
              <a:t> channel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06FA3B7C-DE92-44E0-8EE9-0D8AEA866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3497" y="2022056"/>
            <a:ext cx="5195630" cy="281388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FA3B9-E51F-3443-A9BD-5C13D0D34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3CF6-D018-A545-89AF-B1F7BDD1F070}" type="slidenum">
              <a:rPr lang="en-GB" smtClean="0"/>
              <a:t>38</a:t>
            </a:fld>
            <a:endParaRPr lang="en-GB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892A5FE7-78ED-1F4C-B8F7-F5FE7FB5D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171" y="2022056"/>
            <a:ext cx="5195629" cy="281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031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538A674-41B3-B243-B4E7-4B9D89B9BD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000"/>
          <a:stretch/>
        </p:blipFill>
        <p:spPr>
          <a:xfrm>
            <a:off x="6001224" y="653955"/>
            <a:ext cx="4629556" cy="4351338"/>
          </a:xfrm>
        </p:spPr>
      </p:pic>
      <p:pic>
        <p:nvPicPr>
          <p:cNvPr id="8" name="Content Placeholder 2">
            <a:extLst>
              <a:ext uri="{FF2B5EF4-FFF2-40B4-BE49-F238E27FC236}">
                <a16:creationId xmlns:a16="http://schemas.microsoft.com/office/drawing/2014/main" id="{BA6CD7A8-2183-DC48-9F58-DC86AB2DCB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780" r="48514"/>
          <a:stretch/>
        </p:blipFill>
        <p:spPr>
          <a:xfrm>
            <a:off x="1861844" y="653955"/>
            <a:ext cx="4139380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41502F-02AA-384C-A869-4CACD51540D7}"/>
              </a:ext>
            </a:extLst>
          </p:cNvPr>
          <p:cNvSpPr txBox="1"/>
          <p:nvPr/>
        </p:nvSpPr>
        <p:spPr>
          <a:xfrm>
            <a:off x="5921829" y="35705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938E73-C675-4F19-862D-959E9E4D849C}"/>
              </a:ext>
            </a:extLst>
          </p:cNvPr>
          <p:cNvSpPr txBox="1"/>
          <p:nvPr/>
        </p:nvSpPr>
        <p:spPr>
          <a:xfrm>
            <a:off x="152403" y="163290"/>
            <a:ext cx="2349688" cy="490665"/>
          </a:xfrm>
          <a:prstGeom prst="rect">
            <a:avLst/>
          </a:prstGeom>
          <a:solidFill>
            <a:srgbClr val="A1A1A1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2600" dirty="0">
                <a:latin typeface="Georgia" panose="02040502050405020303" pitchFamily="18" charset="0"/>
              </a:rPr>
              <a:t>Cross Sections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CA2925-1B37-8E46-8FD6-BA8234706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3CF6-D018-A545-89AF-B1F7BDD1F07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386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0.04544 0.04005 C 0.05495 0.04907 0.06914 0.05394 0.08411 0.05394 C 0.10104 0.05394 0.11471 0.04907 0.12422 0.04005 L 0.16979 0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90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B8E7C48-2AE2-3B46-B4C8-AF30931E27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347"/>
          <a:stretch/>
        </p:blipFill>
        <p:spPr>
          <a:xfrm>
            <a:off x="2341230" y="2682954"/>
            <a:ext cx="7926572" cy="16906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E482B5-D167-B74B-8E74-A0DCBC16F3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207" r="54532" b="288"/>
          <a:stretch/>
        </p:blipFill>
        <p:spPr>
          <a:xfrm>
            <a:off x="7749743" y="3892779"/>
            <a:ext cx="3604057" cy="27778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E055EA-2D4E-3941-8B59-E700625A31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619" r="54532" b="39502"/>
          <a:stretch/>
        </p:blipFill>
        <p:spPr>
          <a:xfrm>
            <a:off x="838200" y="4154262"/>
            <a:ext cx="3604057" cy="225485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87484" y="2326602"/>
            <a:ext cx="5617029" cy="340859"/>
          </a:xfrm>
        </p:spPr>
        <p:txBody>
          <a:bodyPr>
            <a:normAutofit fontScale="90000"/>
          </a:bodyPr>
          <a:lstStyle/>
          <a:p>
            <a:pPr algn="ctr"/>
            <a:r>
              <a:rPr lang="en-GB" sz="2200" i="1" dirty="0">
                <a:latin typeface="Georgia" panose="02040502050405020303" pitchFamily="18" charset="0"/>
              </a:rPr>
              <a:t>Examples of </a:t>
            </a:r>
            <a:r>
              <a:rPr lang="en-GB" sz="2200" i="1" dirty="0" err="1">
                <a:latin typeface="Georgia" panose="02040502050405020303" pitchFamily="18" charset="0"/>
              </a:rPr>
              <a:t>Drell</a:t>
            </a:r>
            <a:r>
              <a:rPr lang="en-GB" sz="2200" i="1" dirty="0">
                <a:latin typeface="Georgia" panose="02040502050405020303" pitchFamily="18" charset="0"/>
              </a:rPr>
              <a:t>-Yan Lepton Pair Production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538A674-41B3-B243-B4E7-4B9D89B9BD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780" r="48514"/>
          <a:stretch/>
        </p:blipFill>
        <p:spPr>
          <a:xfrm>
            <a:off x="5285821" y="0"/>
            <a:ext cx="2037389" cy="2141714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978E3A7-651E-4A45-92CA-2D44DF51B505}"/>
              </a:ext>
            </a:extLst>
          </p:cNvPr>
          <p:cNvSpPr txBox="1"/>
          <p:nvPr/>
        </p:nvSpPr>
        <p:spPr>
          <a:xfrm>
            <a:off x="152402" y="163290"/>
            <a:ext cx="4766479" cy="509620"/>
          </a:xfrm>
          <a:prstGeom prst="rect">
            <a:avLst/>
          </a:prstGeom>
          <a:solidFill>
            <a:srgbClr val="A1A1A1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2600" dirty="0">
                <a:latin typeface="Georgia" panose="02040502050405020303" pitchFamily="18" charset="0"/>
              </a:rPr>
              <a:t>Z Boson Background Processes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CE6688-D5A1-7C48-B88F-E7288891A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3CF6-D018-A545-89AF-B1F7BDD1F070}" type="slidenum">
              <a:rPr lang="en-GB" smtClean="0"/>
              <a:t>5</a:t>
            </a:fld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66FB68-7CC3-AC4A-9925-BAB1371804C0}"/>
              </a:ext>
            </a:extLst>
          </p:cNvPr>
          <p:cNvSpPr/>
          <p:nvPr/>
        </p:nvSpPr>
        <p:spPr>
          <a:xfrm>
            <a:off x="838200" y="2210642"/>
            <a:ext cx="10515600" cy="4223657"/>
          </a:xfrm>
          <a:prstGeom prst="rect">
            <a:avLst/>
          </a:prstGeom>
          <a:solidFill>
            <a:srgbClr val="4472C4">
              <a:alpha val="3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827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C3E09AB5-8E7F-4618-A9AA-FD40C2CD4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226" y="968740"/>
            <a:ext cx="11221547" cy="5208223"/>
          </a:xfrm>
          <a:prstGeom prst="rect">
            <a:avLst/>
          </a:prstGeom>
        </p:spPr>
      </p:pic>
      <p:sp>
        <p:nvSpPr>
          <p:cNvPr id="4" name="TextBox 15">
            <a:extLst>
              <a:ext uri="{FF2B5EF4-FFF2-40B4-BE49-F238E27FC236}">
                <a16:creationId xmlns:a16="http://schemas.microsoft.com/office/drawing/2014/main" id="{D978E3A7-651E-4A45-92CA-2D44DF51B505}"/>
              </a:ext>
            </a:extLst>
          </p:cNvPr>
          <p:cNvSpPr txBox="1"/>
          <p:nvPr/>
        </p:nvSpPr>
        <p:spPr>
          <a:xfrm>
            <a:off x="152400" y="160087"/>
            <a:ext cx="4671704" cy="492443"/>
          </a:xfrm>
          <a:prstGeom prst="rect">
            <a:avLst/>
          </a:prstGeom>
          <a:solidFill>
            <a:srgbClr val="A1A1A1">
              <a:alpha val="69804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dirty="0">
                <a:latin typeface="Georgia" panose="02040502050405020303" pitchFamily="18" charset="0"/>
              </a:rPr>
              <a:t>Z-&gt;</a:t>
            </a:r>
            <a:r>
              <a:rPr lang="en-GB" sz="2600" dirty="0" err="1">
                <a:latin typeface="Georgia" panose="02040502050405020303" pitchFamily="18" charset="0"/>
              </a:rPr>
              <a:t>ee</a:t>
            </a:r>
            <a:r>
              <a:rPr lang="en-GB" sz="2600" dirty="0">
                <a:latin typeface="Georgia" panose="02040502050405020303" pitchFamily="18" charset="0"/>
              </a:rPr>
              <a:t> Selection Criteria (Cuts)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AAC534-6E21-F74E-8F2B-97799D18A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3CF6-D018-A545-89AF-B1F7BDD1F070}" type="slidenum">
              <a:rPr lang="en-GB" smtClean="0"/>
              <a:t>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150FDC-3065-7346-AFFC-1E5FD465FB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20" b="80450"/>
          <a:stretch/>
        </p:blipFill>
        <p:spPr>
          <a:xfrm>
            <a:off x="6350000" y="177707"/>
            <a:ext cx="4521200" cy="4572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F2A26D5-711E-1240-9C7E-766D109A3AFB}"/>
              </a:ext>
            </a:extLst>
          </p:cNvPr>
          <p:cNvGrpSpPr/>
          <p:nvPr/>
        </p:nvGrpSpPr>
        <p:grpSpPr>
          <a:xfrm>
            <a:off x="8756073" y="3646116"/>
            <a:ext cx="1731818" cy="703164"/>
            <a:chOff x="8756073" y="3646116"/>
            <a:chExt cx="1731818" cy="70316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FED1B38-185E-044B-881C-4853058965B9}"/>
                </a:ext>
              </a:extLst>
            </p:cNvPr>
            <p:cNvSpPr/>
            <p:nvPr/>
          </p:nvSpPr>
          <p:spPr>
            <a:xfrm>
              <a:off x="8756073" y="3685309"/>
              <a:ext cx="235527" cy="2355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6DA96E-4E43-944C-BB88-EB4E5A6C5843}"/>
                </a:ext>
              </a:extLst>
            </p:cNvPr>
            <p:cNvSpPr txBox="1"/>
            <p:nvPr/>
          </p:nvSpPr>
          <p:spPr>
            <a:xfrm>
              <a:off x="8991600" y="3646116"/>
              <a:ext cx="1191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Helvetica" pitchFamily="2" charset="0"/>
                </a:rPr>
                <a:t>MC data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9EA6CC-02AC-8645-A8AA-4F5209A91A9C}"/>
                </a:ext>
              </a:extLst>
            </p:cNvPr>
            <p:cNvSpPr/>
            <p:nvPr/>
          </p:nvSpPr>
          <p:spPr>
            <a:xfrm>
              <a:off x="8756073" y="4019141"/>
              <a:ext cx="235527" cy="23552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DBD23E-9D06-AB48-A78B-6F9190D59A30}"/>
                </a:ext>
              </a:extLst>
            </p:cNvPr>
            <p:cNvSpPr txBox="1"/>
            <p:nvPr/>
          </p:nvSpPr>
          <p:spPr>
            <a:xfrm>
              <a:off x="8991600" y="3979948"/>
              <a:ext cx="14962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Helvetica" pitchFamily="2" charset="0"/>
                </a:rPr>
                <a:t>ATLAS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8578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BD1A3F7-D4ED-4598-95D0-28E9A2276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80" y="1054038"/>
            <a:ext cx="11349328" cy="52675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D2E2B5-34C4-8043-8332-8A1C777D2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3CF6-D018-A545-89AF-B1F7BDD1F070}" type="slidenum">
              <a:rPr lang="en-GB" smtClean="0"/>
              <a:t>7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704428-1E8B-7146-BA76-0447ED6548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190" b="70360"/>
          <a:stretch/>
        </p:blipFill>
        <p:spPr>
          <a:xfrm>
            <a:off x="6350000" y="161463"/>
            <a:ext cx="4521200" cy="491067"/>
          </a:xfrm>
          <a:prstGeom prst="rect">
            <a:avLst/>
          </a:prstGeom>
        </p:spPr>
      </p:pic>
      <p:sp>
        <p:nvSpPr>
          <p:cNvPr id="4" name="TextBox 15">
            <a:extLst>
              <a:ext uri="{FF2B5EF4-FFF2-40B4-BE49-F238E27FC236}">
                <a16:creationId xmlns:a16="http://schemas.microsoft.com/office/drawing/2014/main" id="{C172B591-DE43-4AC2-AA2E-9E3715263585}"/>
              </a:ext>
            </a:extLst>
          </p:cNvPr>
          <p:cNvSpPr txBox="1"/>
          <p:nvPr/>
        </p:nvSpPr>
        <p:spPr>
          <a:xfrm>
            <a:off x="152400" y="160087"/>
            <a:ext cx="4671704" cy="492443"/>
          </a:xfrm>
          <a:prstGeom prst="rect">
            <a:avLst/>
          </a:prstGeom>
          <a:solidFill>
            <a:srgbClr val="A1A1A1">
              <a:alpha val="69804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dirty="0">
                <a:latin typeface="Georgia" panose="02040502050405020303" pitchFamily="18" charset="0"/>
              </a:rPr>
              <a:t>Z-&gt;</a:t>
            </a:r>
            <a:r>
              <a:rPr lang="en-GB" sz="2600" dirty="0" err="1">
                <a:latin typeface="Georgia" panose="02040502050405020303" pitchFamily="18" charset="0"/>
              </a:rPr>
              <a:t>ee</a:t>
            </a:r>
            <a:r>
              <a:rPr lang="en-GB" sz="2600" dirty="0">
                <a:latin typeface="Georgia" panose="02040502050405020303" pitchFamily="18" charset="0"/>
              </a:rPr>
              <a:t> Selection Criteria (Cuts)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1791352-6D45-5A44-9A41-A71874103E75}"/>
              </a:ext>
            </a:extLst>
          </p:cNvPr>
          <p:cNvGrpSpPr/>
          <p:nvPr/>
        </p:nvGrpSpPr>
        <p:grpSpPr>
          <a:xfrm>
            <a:off x="9116291" y="3895498"/>
            <a:ext cx="1731818" cy="703164"/>
            <a:chOff x="8756073" y="3646116"/>
            <a:chExt cx="1731818" cy="70316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5780C8-CEF8-A845-BF36-E8D059E8538D}"/>
                </a:ext>
              </a:extLst>
            </p:cNvPr>
            <p:cNvSpPr/>
            <p:nvPr/>
          </p:nvSpPr>
          <p:spPr>
            <a:xfrm>
              <a:off x="8756073" y="3685309"/>
              <a:ext cx="235527" cy="2355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023A1ED-52E4-9C4C-94C2-0F4654149EC8}"/>
                </a:ext>
              </a:extLst>
            </p:cNvPr>
            <p:cNvSpPr txBox="1"/>
            <p:nvPr/>
          </p:nvSpPr>
          <p:spPr>
            <a:xfrm>
              <a:off x="8991600" y="3646116"/>
              <a:ext cx="1191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Helvetica" pitchFamily="2" charset="0"/>
                </a:rPr>
                <a:t>MC data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2F87B36-F758-6E44-9828-09439E3C49B2}"/>
                </a:ext>
              </a:extLst>
            </p:cNvPr>
            <p:cNvSpPr/>
            <p:nvPr/>
          </p:nvSpPr>
          <p:spPr>
            <a:xfrm>
              <a:off x="8756073" y="4019141"/>
              <a:ext cx="235527" cy="23552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3C532A-D6CF-C748-AE7E-77B086ECE208}"/>
                </a:ext>
              </a:extLst>
            </p:cNvPr>
            <p:cNvSpPr txBox="1"/>
            <p:nvPr/>
          </p:nvSpPr>
          <p:spPr>
            <a:xfrm>
              <a:off x="8991600" y="3979948"/>
              <a:ext cx="14962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Helvetica" pitchFamily="2" charset="0"/>
                </a:rPr>
                <a:t>ATLAS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6712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>
            <a:extLst>
              <a:ext uri="{FF2B5EF4-FFF2-40B4-BE49-F238E27FC236}">
                <a16:creationId xmlns:a16="http://schemas.microsoft.com/office/drawing/2014/main" id="{F21AA145-F195-41F3-B3F8-ED2971D4D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49" y="1059820"/>
            <a:ext cx="10969302" cy="509114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4AA6C5-2BF7-BB4A-90D4-9CD4EADE7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3CF6-D018-A545-89AF-B1F7BDD1F070}" type="slidenum">
              <a:rPr lang="en-GB" smtClean="0"/>
              <a:t>8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00AF8-B485-1F49-8DFB-786274E30C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418" b="61600"/>
          <a:stretch/>
        </p:blipFill>
        <p:spPr>
          <a:xfrm>
            <a:off x="6350000" y="195292"/>
            <a:ext cx="4521200" cy="422031"/>
          </a:xfrm>
          <a:prstGeom prst="rect">
            <a:avLst/>
          </a:prstGeom>
        </p:spPr>
      </p:pic>
      <p:sp>
        <p:nvSpPr>
          <p:cNvPr id="3" name="TextBox 15">
            <a:extLst>
              <a:ext uri="{FF2B5EF4-FFF2-40B4-BE49-F238E27FC236}">
                <a16:creationId xmlns:a16="http://schemas.microsoft.com/office/drawing/2014/main" id="{ED074CA5-AD16-45AE-83D0-67DDC6E6C488}"/>
              </a:ext>
            </a:extLst>
          </p:cNvPr>
          <p:cNvSpPr txBox="1"/>
          <p:nvPr/>
        </p:nvSpPr>
        <p:spPr>
          <a:xfrm>
            <a:off x="152400" y="160087"/>
            <a:ext cx="4671704" cy="492443"/>
          </a:xfrm>
          <a:prstGeom prst="rect">
            <a:avLst/>
          </a:prstGeom>
          <a:solidFill>
            <a:srgbClr val="A1A1A1">
              <a:alpha val="69804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dirty="0">
                <a:latin typeface="Georgia" panose="02040502050405020303" pitchFamily="18" charset="0"/>
              </a:rPr>
              <a:t>Z-&gt;</a:t>
            </a:r>
            <a:r>
              <a:rPr lang="en-GB" sz="2600" dirty="0" err="1">
                <a:latin typeface="Georgia" panose="02040502050405020303" pitchFamily="18" charset="0"/>
              </a:rPr>
              <a:t>ee</a:t>
            </a:r>
            <a:r>
              <a:rPr lang="en-GB" sz="2600" dirty="0">
                <a:latin typeface="Georgia" panose="02040502050405020303" pitchFamily="18" charset="0"/>
              </a:rPr>
              <a:t> Selection Criteria (Cuts)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7E19F7D-A8FA-7A4D-AE17-F3E3C8BB53CF}"/>
              </a:ext>
            </a:extLst>
          </p:cNvPr>
          <p:cNvGrpSpPr/>
          <p:nvPr/>
        </p:nvGrpSpPr>
        <p:grpSpPr>
          <a:xfrm>
            <a:off x="8756073" y="3646116"/>
            <a:ext cx="1731818" cy="703164"/>
            <a:chOff x="8756073" y="3646116"/>
            <a:chExt cx="1731818" cy="70316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EF250AC-8FEE-7945-AFDF-2290A88B717A}"/>
                </a:ext>
              </a:extLst>
            </p:cNvPr>
            <p:cNvSpPr/>
            <p:nvPr/>
          </p:nvSpPr>
          <p:spPr>
            <a:xfrm>
              <a:off x="8756073" y="3685309"/>
              <a:ext cx="235527" cy="2355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6232E5-37EE-6B49-83A9-99506EEED9FE}"/>
                </a:ext>
              </a:extLst>
            </p:cNvPr>
            <p:cNvSpPr txBox="1"/>
            <p:nvPr/>
          </p:nvSpPr>
          <p:spPr>
            <a:xfrm>
              <a:off x="8991600" y="3646116"/>
              <a:ext cx="1191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Helvetica" pitchFamily="2" charset="0"/>
                </a:rPr>
                <a:t>MC data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EB14B5C-91B9-6348-B2DE-A0D7A64E8EB1}"/>
                </a:ext>
              </a:extLst>
            </p:cNvPr>
            <p:cNvSpPr/>
            <p:nvPr/>
          </p:nvSpPr>
          <p:spPr>
            <a:xfrm>
              <a:off x="8756073" y="4019141"/>
              <a:ext cx="235527" cy="23552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3066562-81CE-B14C-8351-7DA9AFD663DD}"/>
                </a:ext>
              </a:extLst>
            </p:cNvPr>
            <p:cNvSpPr txBox="1"/>
            <p:nvPr/>
          </p:nvSpPr>
          <p:spPr>
            <a:xfrm>
              <a:off x="8991600" y="3979948"/>
              <a:ext cx="14962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Helvetica" pitchFamily="2" charset="0"/>
                </a:rPr>
                <a:t>ATLAS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4538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55B14D1E-6DE0-408F-8F8A-35A73E1523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59"/>
          <a:stretch/>
        </p:blipFill>
        <p:spPr>
          <a:xfrm>
            <a:off x="0" y="1646757"/>
            <a:ext cx="6728590" cy="29189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B1F3B7-3AD4-1C4A-9F74-7241DED4A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73CF6-D018-A545-89AF-B1F7BDD1F070}" type="slidenum">
              <a:rPr lang="en-GB" smtClean="0"/>
              <a:t>9</a:t>
            </a:fld>
            <a:endParaRPr lang="en-GB"/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7BBD3BE9-B3FF-456F-9601-9FC623F35D2D}"/>
              </a:ext>
            </a:extLst>
          </p:cNvPr>
          <p:cNvSpPr txBox="1"/>
          <p:nvPr/>
        </p:nvSpPr>
        <p:spPr>
          <a:xfrm>
            <a:off x="152400" y="160087"/>
            <a:ext cx="4671704" cy="492443"/>
          </a:xfrm>
          <a:prstGeom prst="rect">
            <a:avLst/>
          </a:prstGeom>
          <a:solidFill>
            <a:srgbClr val="A1A1A1">
              <a:alpha val="69804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dirty="0">
                <a:latin typeface="Georgia" panose="02040502050405020303" pitchFamily="18" charset="0"/>
              </a:rPr>
              <a:t>Z-&gt;</a:t>
            </a:r>
            <a:r>
              <a:rPr lang="en-GB" sz="2600" dirty="0" err="1">
                <a:latin typeface="Georgia" panose="02040502050405020303" pitchFamily="18" charset="0"/>
              </a:rPr>
              <a:t>ee</a:t>
            </a:r>
            <a:r>
              <a:rPr lang="en-GB" sz="2600" dirty="0">
                <a:latin typeface="Georgia" panose="02040502050405020303" pitchFamily="18" charset="0"/>
              </a:rPr>
              <a:t> Selection Criteria (Cuts)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E2677F-FBC5-9946-AE90-1227E0D4CA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782" b="50000"/>
          <a:stretch/>
        </p:blipFill>
        <p:spPr>
          <a:xfrm>
            <a:off x="6096000" y="288499"/>
            <a:ext cx="4213375" cy="4924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E29E25-9E10-9041-B8EF-ADB1920B5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563310" y="772801"/>
            <a:ext cx="2918924" cy="466205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346DCEE-B92D-D540-AF84-36E2EDB36E5A}"/>
              </a:ext>
            </a:extLst>
          </p:cNvPr>
          <p:cNvGrpSpPr/>
          <p:nvPr/>
        </p:nvGrpSpPr>
        <p:grpSpPr>
          <a:xfrm>
            <a:off x="4685554" y="2999381"/>
            <a:ext cx="1671992" cy="678873"/>
            <a:chOff x="8756073" y="3646116"/>
            <a:chExt cx="1731818" cy="70316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65FFDD-D4BA-D446-9341-45A96F0A7665}"/>
                </a:ext>
              </a:extLst>
            </p:cNvPr>
            <p:cNvSpPr/>
            <p:nvPr/>
          </p:nvSpPr>
          <p:spPr>
            <a:xfrm>
              <a:off x="8756073" y="3685309"/>
              <a:ext cx="235527" cy="2355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B273A5-D38D-F740-B6AA-01003117DFDC}"/>
                </a:ext>
              </a:extLst>
            </p:cNvPr>
            <p:cNvSpPr txBox="1"/>
            <p:nvPr/>
          </p:nvSpPr>
          <p:spPr>
            <a:xfrm>
              <a:off x="8991600" y="3646116"/>
              <a:ext cx="1191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Helvetica" pitchFamily="2" charset="0"/>
                </a:rPr>
                <a:t>MC data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60201B7-8530-424C-9FBB-376EF5E2E9C8}"/>
                </a:ext>
              </a:extLst>
            </p:cNvPr>
            <p:cNvSpPr/>
            <p:nvPr/>
          </p:nvSpPr>
          <p:spPr>
            <a:xfrm>
              <a:off x="8756073" y="4019141"/>
              <a:ext cx="235527" cy="23552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E72AC5-821C-EA4F-8163-DCAC4B95A542}"/>
                </a:ext>
              </a:extLst>
            </p:cNvPr>
            <p:cNvSpPr txBox="1"/>
            <p:nvPr/>
          </p:nvSpPr>
          <p:spPr>
            <a:xfrm>
              <a:off x="8991600" y="3979948"/>
              <a:ext cx="14962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Helvetica" pitchFamily="2" charset="0"/>
                </a:rPr>
                <a:t>ATLAS data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872B99B-7C86-8F41-8E54-0649FD31359B}"/>
              </a:ext>
            </a:extLst>
          </p:cNvPr>
          <p:cNvGrpSpPr/>
          <p:nvPr/>
        </p:nvGrpSpPr>
        <p:grpSpPr>
          <a:xfrm>
            <a:off x="7508710" y="3023593"/>
            <a:ext cx="1635290" cy="663971"/>
            <a:chOff x="8756073" y="3646116"/>
            <a:chExt cx="1731818" cy="70316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4AFE520-80F1-A945-8282-E8ACA598E32B}"/>
                </a:ext>
              </a:extLst>
            </p:cNvPr>
            <p:cNvSpPr/>
            <p:nvPr/>
          </p:nvSpPr>
          <p:spPr>
            <a:xfrm>
              <a:off x="8756073" y="3685309"/>
              <a:ext cx="235527" cy="2355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6CBEA8-0AB0-B34B-8FCB-1398106B8169}"/>
                </a:ext>
              </a:extLst>
            </p:cNvPr>
            <p:cNvSpPr txBox="1"/>
            <p:nvPr/>
          </p:nvSpPr>
          <p:spPr>
            <a:xfrm>
              <a:off x="8991600" y="3646116"/>
              <a:ext cx="1191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Helvetica" pitchFamily="2" charset="0"/>
                </a:rPr>
                <a:t>MC data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614450-692C-3747-A9B9-5D6937D9C79F}"/>
                </a:ext>
              </a:extLst>
            </p:cNvPr>
            <p:cNvSpPr/>
            <p:nvPr/>
          </p:nvSpPr>
          <p:spPr>
            <a:xfrm>
              <a:off x="8756073" y="4019141"/>
              <a:ext cx="235527" cy="23552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6A433E8-48A0-704D-BB04-1E0A5300FD60}"/>
                </a:ext>
              </a:extLst>
            </p:cNvPr>
            <p:cNvSpPr txBox="1"/>
            <p:nvPr/>
          </p:nvSpPr>
          <p:spPr>
            <a:xfrm>
              <a:off x="8991600" y="3979948"/>
              <a:ext cx="14962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Helvetica" pitchFamily="2" charset="0"/>
                </a:rPr>
                <a:t>ATLAS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1019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1513</TotalTime>
  <Words>625</Words>
  <Application>Microsoft Macintosh PowerPoint</Application>
  <PresentationFormat>Widescreen</PresentationFormat>
  <Paragraphs>161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Georgia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Examples of Drell-Yan Lepton Pair Production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Backup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Dominic Williamson</dc:creator>
  <cp:lastModifiedBy>Dominic Williamson</cp:lastModifiedBy>
  <cp:revision>30</cp:revision>
  <dcterms:created xsi:type="dcterms:W3CDTF">2018-12-04T03:59:42Z</dcterms:created>
  <dcterms:modified xsi:type="dcterms:W3CDTF">2018-12-06T14:48:16Z</dcterms:modified>
</cp:coreProperties>
</file>